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handoutMasterIdLst>
    <p:handoutMasterId r:id="rId33"/>
  </p:handoutMasterIdLst>
  <p:sldIdLst>
    <p:sldId id="256" r:id="rId5"/>
    <p:sldId id="258" r:id="rId6"/>
    <p:sldId id="262" r:id="rId7"/>
    <p:sldId id="260" r:id="rId8"/>
    <p:sldId id="266" r:id="rId9"/>
    <p:sldId id="286" r:id="rId10"/>
    <p:sldId id="287" r:id="rId11"/>
    <p:sldId id="288" r:id="rId12"/>
    <p:sldId id="289" r:id="rId13"/>
    <p:sldId id="290" r:id="rId14"/>
    <p:sldId id="293" r:id="rId15"/>
    <p:sldId id="294" r:id="rId16"/>
    <p:sldId id="296" r:id="rId17"/>
    <p:sldId id="297" r:id="rId18"/>
    <p:sldId id="298" r:id="rId19"/>
    <p:sldId id="299" r:id="rId20"/>
    <p:sldId id="300" r:id="rId21"/>
    <p:sldId id="295" r:id="rId22"/>
    <p:sldId id="292" r:id="rId23"/>
    <p:sldId id="291" r:id="rId24"/>
    <p:sldId id="259" r:id="rId25"/>
    <p:sldId id="263" r:id="rId26"/>
    <p:sldId id="285" r:id="rId27"/>
    <p:sldId id="301" r:id="rId28"/>
    <p:sldId id="265" r:id="rId29"/>
    <p:sldId id="302" r:id="rId30"/>
    <p:sldId id="2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C6FD"/>
    <a:srgbClr val="79AE02"/>
    <a:srgbClr val="067F9C"/>
    <a:srgbClr val="014E52"/>
    <a:srgbClr val="0C596D"/>
    <a:srgbClr val="03556D"/>
    <a:srgbClr val="145C72"/>
    <a:srgbClr val="0000A4"/>
    <a:srgbClr val="1ABEEB"/>
    <a:srgbClr val="1DA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892" autoAdjust="0"/>
    <p:restoredTop sz="94660"/>
  </p:normalViewPr>
  <p:slideViewPr>
    <p:cSldViewPr snapToGrid="0">
      <p:cViewPr varScale="1">
        <p:scale>
          <a:sx n="82" d="100"/>
          <a:sy n="82" d="100"/>
        </p:scale>
        <p:origin x="82" y="245"/>
      </p:cViewPr>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Business Artificial Intelligent Machine(B-AIM)</a:t>
            </a:r>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6/23/2021</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noProof="0"/>
              <a:t>Business Artificial Intelligent Machine(B-AIM)</a:t>
            </a:r>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US" noProof="0" smtClean="0"/>
              <a:t>6/23/2021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US" noProof="0" smtClean="0"/>
              <a:t>‹#›</a:t>
            </a:fld>
            <a:endParaRPr lang="en-US" noProof="0"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en-US" noProof="0"/>
              <a:t>Kadiri Praveen Kumar</a:t>
            </a:r>
            <a:endParaRPr lang="en-US" noProof="0"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sldNum="0" hd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baim.store/"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mailto:praveen.founder@baim.store" TargetMode="External"/><Relationship Id="rId2" Type="http://schemas.openxmlformats.org/officeDocument/2006/relationships/image" Target="../media/image1.jpg"/><Relationship Id="rId1" Type="http://schemas.openxmlformats.org/officeDocument/2006/relationships/slideLayout" Target="../slideLayouts/slideLayout20.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Turtle in ocean">
            <a:extLst>
              <a:ext uri="{FF2B5EF4-FFF2-40B4-BE49-F238E27FC236}">
                <a16:creationId xmlns:a16="http://schemas.microsoft.com/office/drawing/2014/main" id="{1BF8833C-D907-D24E-949C-65190DF62995}"/>
              </a:ext>
            </a:extLst>
          </p:cNvPr>
          <p:cNvPicPr>
            <a:picLocks noGrp="1" noChangeAspect="1"/>
          </p:cNvPicPr>
          <p:nvPr>
            <p:ph type="pic" sz="quarter" idx="10"/>
          </p:nvPr>
        </p:nvPicPr>
        <p:blipFill rotWithShape="1">
          <a:blip r:embed="rId2"/>
          <a:srcRect l="-101" t="28284" r="101" b="22912"/>
          <a:stretch/>
        </p:blipFill>
        <p:spPr>
          <a:xfrm>
            <a:off x="123992" y="124953"/>
            <a:ext cx="11944014" cy="4372387"/>
          </a:xfrm>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4901450"/>
            <a:ext cx="10607040" cy="701731"/>
          </a:xfrm>
        </p:spPr>
        <p:txBody>
          <a:bodyPr/>
          <a:lstStyle/>
          <a:p>
            <a:r>
              <a:rPr lang="en-US" dirty="0"/>
              <a:t>Matsy</a:t>
            </a:r>
            <a:r>
              <a:rPr lang="en-US" dirty="0">
                <a:solidFill>
                  <a:schemeClr val="accent1"/>
                </a:solidFill>
              </a:rPr>
              <a:t>AI </a:t>
            </a:r>
            <a:r>
              <a:rPr lang="en-US" dirty="0">
                <a:solidFill>
                  <a:schemeClr val="tx1"/>
                </a:solidFill>
              </a:rPr>
              <a:t>-</a:t>
            </a:r>
            <a:r>
              <a:rPr lang="en-US" dirty="0">
                <a:solidFill>
                  <a:schemeClr val="accent1"/>
                </a:solidFill>
              </a:rPr>
              <a:t> </a:t>
            </a:r>
            <a:r>
              <a:rPr lang="en-US" dirty="0"/>
              <a:t>Fisheries Information Systems </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94870" y="5815149"/>
            <a:ext cx="11070409" cy="884742"/>
          </a:xfrm>
        </p:spPr>
        <p:txBody>
          <a:bodyPr/>
          <a:lstStyle/>
          <a:p>
            <a:r>
              <a:rPr lang="en-US" dirty="0"/>
              <a:t>Presented by Kadiri Praveen Kumar </a:t>
            </a:r>
          </a:p>
          <a:p>
            <a:r>
              <a:rPr lang="en-US" dirty="0">
                <a:hlinkClick r:id="rId3"/>
              </a:rPr>
              <a:t>www.baim.store</a:t>
            </a:r>
            <a:endParaRPr lang="en-US" dirty="0"/>
          </a:p>
          <a:p>
            <a:endParaRPr lang="en-US" dirty="0">
              <a:solidFill>
                <a:schemeClr val="accent1"/>
              </a:solidFill>
            </a:endParaRPr>
          </a:p>
        </p:txBody>
      </p:sp>
      <p:pic>
        <p:nvPicPr>
          <p:cNvPr id="10" name="Picture 9" descr="Company name&#10;&#10;Description automatically generated with low confidence">
            <a:extLst>
              <a:ext uri="{FF2B5EF4-FFF2-40B4-BE49-F238E27FC236}">
                <a16:creationId xmlns:a16="http://schemas.microsoft.com/office/drawing/2014/main" id="{1354A2A4-E851-4665-A1F1-2CB1BB1CF68F}"/>
              </a:ext>
            </a:extLst>
          </p:cNvPr>
          <p:cNvPicPr>
            <a:picLocks noChangeAspect="1"/>
          </p:cNvPicPr>
          <p:nvPr/>
        </p:nvPicPr>
        <p:blipFill>
          <a:blip r:embed="rId4"/>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383075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2" y="1028509"/>
            <a:ext cx="5170715" cy="1588127"/>
          </a:xfrm>
        </p:spPr>
        <p:txBody>
          <a:bodyPr/>
          <a:lstStyle/>
          <a:p>
            <a:r>
              <a:rPr lang="en-US" dirty="0">
                <a:solidFill>
                  <a:schemeClr val="accent1"/>
                </a:solidFill>
              </a:rPr>
              <a:t>6.</a:t>
            </a:r>
            <a:r>
              <a:rPr lang="en-US" dirty="0"/>
              <a:t> Fish Disease Detection</a:t>
            </a:r>
            <a:br>
              <a:rPr lang="en-US" dirty="0"/>
            </a:br>
            <a:r>
              <a:rPr lang="en-US" dirty="0"/>
              <a:t> </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8" y="2865935"/>
            <a:ext cx="5045529" cy="334508"/>
          </a:xfrm>
        </p:spPr>
        <p:txBody>
          <a:bodyPr/>
          <a:lstStyle/>
          <a:p>
            <a:r>
              <a:rPr lang="en-US" b="1" dirty="0">
                <a:solidFill>
                  <a:srgbClr val="0E101A"/>
                </a:solidFill>
                <a:effectLst/>
              </a:rPr>
              <a:t>To analyze the diseases affected by fishes and predict how to prevent further spreading</a:t>
            </a:r>
            <a:endParaRPr lang="en-US" dirty="0"/>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9" y="3992065"/>
            <a:ext cx="5045529" cy="1823084"/>
          </a:xfrm>
        </p:spPr>
        <p:txBody>
          <a:bodyPr/>
          <a:lstStyle/>
          <a:p>
            <a:pPr algn="just"/>
            <a:r>
              <a:rPr lang="en-US" sz="1600" dirty="0"/>
              <a:t>The application aims at detecting the major reasons and displays the type of disease the fish are infected. We can then have an opportunity to examine and prevent further spreading it to healthy fish in the other ocean territories at regular intervals of time so get more catch and revenue every year.</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299200" y="0"/>
            <a:ext cx="5892800" cy="6858000"/>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10</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3AE04F78-BBA3-451F-991A-7F73F5583848}"/>
              </a:ext>
            </a:extLst>
          </p:cNvPr>
          <p:cNvPicPr>
            <a:picLocks noChangeAspect="1"/>
          </p:cNvPicPr>
          <p:nvPr/>
        </p:nvPicPr>
        <p:blipFill>
          <a:blip r:embed="rId3"/>
          <a:stretch>
            <a:fillRect/>
          </a:stretch>
        </p:blipFill>
        <p:spPr>
          <a:xfrm>
            <a:off x="10317165" y="5815149"/>
            <a:ext cx="1042851" cy="1042851"/>
          </a:xfrm>
          <a:prstGeom prst="rect">
            <a:avLst/>
          </a:prstGeom>
        </p:spPr>
      </p:pic>
    </p:spTree>
    <p:extLst>
      <p:ext uri="{BB962C8B-B14F-4D97-AF65-F5344CB8AC3E}">
        <p14:creationId xmlns:p14="http://schemas.microsoft.com/office/powerpoint/2010/main" val="756491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2" y="1277808"/>
            <a:ext cx="5170715" cy="1089529"/>
          </a:xfrm>
        </p:spPr>
        <p:txBody>
          <a:bodyPr/>
          <a:lstStyle/>
          <a:p>
            <a:r>
              <a:rPr lang="en-US" dirty="0">
                <a:solidFill>
                  <a:schemeClr val="accent1"/>
                </a:solidFill>
              </a:rPr>
              <a:t>7.</a:t>
            </a:r>
            <a:r>
              <a:rPr lang="en-US" dirty="0"/>
              <a:t> Order Tracking Chatbot</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8" y="2865935"/>
            <a:ext cx="5045529" cy="334508"/>
          </a:xfrm>
        </p:spPr>
        <p:txBody>
          <a:bodyPr/>
          <a:lstStyle/>
          <a:p>
            <a:r>
              <a:rPr lang="en-US" b="1" dirty="0">
                <a:solidFill>
                  <a:srgbClr val="0E101A"/>
                </a:solidFill>
                <a:effectLst/>
              </a:rPr>
              <a:t>Providing a rapid solution for order tracking and feedback system.</a:t>
            </a:r>
            <a:endParaRPr lang="en-US" dirty="0"/>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9" y="3992065"/>
            <a:ext cx="5045529" cy="1476918"/>
          </a:xfrm>
        </p:spPr>
        <p:txBody>
          <a:bodyPr/>
          <a:lstStyle/>
          <a:p>
            <a:pPr algn="just"/>
            <a:r>
              <a:rPr lang="en-US" sz="1600" dirty="0"/>
              <a:t>Our model deals about the order tracking and feedback system. We provide the delivery status of the shipping items and we also take the customer feedback for improving the services.</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7005247" y="0"/>
            <a:ext cx="4480705" cy="6858000"/>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11</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2756AFE6-F219-40C4-9ECF-DDB6B8824475}"/>
              </a:ext>
            </a:extLst>
          </p:cNvPr>
          <p:cNvPicPr>
            <a:picLocks noChangeAspect="1"/>
          </p:cNvPicPr>
          <p:nvPr/>
        </p:nvPicPr>
        <p:blipFill>
          <a:blip r:embed="rId3"/>
          <a:stretch>
            <a:fillRect/>
          </a:stretch>
        </p:blipFill>
        <p:spPr>
          <a:xfrm>
            <a:off x="10317165" y="5815149"/>
            <a:ext cx="1042851" cy="1042851"/>
          </a:xfrm>
          <a:prstGeom prst="rect">
            <a:avLst/>
          </a:prstGeom>
        </p:spPr>
      </p:pic>
    </p:spTree>
    <p:extLst>
      <p:ext uri="{BB962C8B-B14F-4D97-AF65-F5344CB8AC3E}">
        <p14:creationId xmlns:p14="http://schemas.microsoft.com/office/powerpoint/2010/main" val="690425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2" y="1028509"/>
            <a:ext cx="5170715" cy="1588127"/>
          </a:xfrm>
        </p:spPr>
        <p:txBody>
          <a:bodyPr/>
          <a:lstStyle/>
          <a:p>
            <a:r>
              <a:rPr lang="en-US" dirty="0">
                <a:solidFill>
                  <a:schemeClr val="accent1"/>
                </a:solidFill>
              </a:rPr>
              <a:t>8.</a:t>
            </a:r>
            <a:r>
              <a:rPr lang="en-US" dirty="0"/>
              <a:t> Marine Life - </a:t>
            </a:r>
            <a:r>
              <a:rPr lang="en-US" dirty="0">
                <a:solidFill>
                  <a:schemeClr val="accent1"/>
                </a:solidFill>
              </a:rPr>
              <a:t>Food Habitat Recognition</a:t>
            </a:r>
            <a:r>
              <a:rPr lang="en-US" dirty="0"/>
              <a:t> System</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8" y="2865935"/>
            <a:ext cx="5045529" cy="334508"/>
          </a:xfrm>
        </p:spPr>
        <p:txBody>
          <a:bodyPr/>
          <a:lstStyle/>
          <a:p>
            <a:r>
              <a:rPr lang="en-US" b="1" dirty="0">
                <a:solidFill>
                  <a:srgbClr val="0E101A"/>
                </a:solidFill>
                <a:effectLst/>
              </a:rPr>
              <a:t>Providing a rapid solution to acquire food details of a specific fish for future </a:t>
            </a:r>
            <a:r>
              <a:rPr lang="en-US" b="1" dirty="0">
                <a:solidFill>
                  <a:schemeClr val="accent1"/>
                </a:solidFill>
                <a:effectLst/>
              </a:rPr>
              <a:t>Research and Development</a:t>
            </a:r>
            <a:r>
              <a:rPr lang="en-US" b="1" dirty="0">
                <a:solidFill>
                  <a:srgbClr val="0E101A"/>
                </a:solidFill>
                <a:effectLst/>
              </a:rPr>
              <a:t>.</a:t>
            </a:r>
            <a:endParaRPr lang="en-US" dirty="0"/>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9" y="3992065"/>
            <a:ext cx="5045529" cy="1476918"/>
          </a:xfrm>
        </p:spPr>
        <p:txBody>
          <a:bodyPr/>
          <a:lstStyle/>
          <a:p>
            <a:pPr algn="just"/>
            <a:r>
              <a:rPr lang="en-US" sz="1600" dirty="0"/>
              <a:t>Our model deals about the food details of the fish. We see many sites about fish data, but they won’t provide multiple details. So, we are coming with a solution for that. This model is used to give awareness on what kind of food does a specific fish rely on.</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647061" y="0"/>
            <a:ext cx="5197078" cy="6858000"/>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12</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DE8DA057-7C84-41A5-ACC5-1910DD64002A}"/>
              </a:ext>
            </a:extLst>
          </p:cNvPr>
          <p:cNvPicPr>
            <a:picLocks noChangeAspect="1"/>
          </p:cNvPicPr>
          <p:nvPr/>
        </p:nvPicPr>
        <p:blipFill>
          <a:blip r:embed="rId3"/>
          <a:stretch>
            <a:fillRect/>
          </a:stretch>
        </p:blipFill>
        <p:spPr>
          <a:xfrm>
            <a:off x="10317165" y="5815149"/>
            <a:ext cx="1042851" cy="1042851"/>
          </a:xfrm>
          <a:prstGeom prst="rect">
            <a:avLst/>
          </a:prstGeom>
        </p:spPr>
      </p:pic>
    </p:spTree>
    <p:extLst>
      <p:ext uri="{BB962C8B-B14F-4D97-AF65-F5344CB8AC3E}">
        <p14:creationId xmlns:p14="http://schemas.microsoft.com/office/powerpoint/2010/main" val="240791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2" y="697583"/>
            <a:ext cx="5170715" cy="1588127"/>
          </a:xfrm>
        </p:spPr>
        <p:txBody>
          <a:bodyPr/>
          <a:lstStyle/>
          <a:p>
            <a:r>
              <a:rPr lang="en-US" dirty="0">
                <a:solidFill>
                  <a:schemeClr val="accent1"/>
                </a:solidFill>
              </a:rPr>
              <a:t>9.</a:t>
            </a:r>
            <a:r>
              <a:rPr lang="en-US" dirty="0"/>
              <a:t> </a:t>
            </a:r>
            <a:r>
              <a:rPr lang="en-US" dirty="0">
                <a:solidFill>
                  <a:schemeClr val="accent1"/>
                </a:solidFill>
              </a:rPr>
              <a:t>Border Detection</a:t>
            </a:r>
            <a:r>
              <a:rPr lang="en-US" dirty="0"/>
              <a:t> System For Fisherman Using GPS and Arduino</a:t>
            </a:r>
            <a:endParaRPr lang="en-US" dirty="0">
              <a:solidFill>
                <a:schemeClr val="accent1"/>
              </a:solidFill>
            </a:endParaRP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8" y="2629231"/>
            <a:ext cx="5045529" cy="334508"/>
          </a:xfrm>
        </p:spPr>
        <p:txBody>
          <a:bodyPr/>
          <a:lstStyle/>
          <a:p>
            <a:r>
              <a:rPr lang="en-US" b="1" dirty="0">
                <a:solidFill>
                  <a:srgbClr val="0E101A"/>
                </a:solidFill>
                <a:effectLst/>
              </a:rPr>
              <a:t>What if the captain has approaching the border line and what are the guidelines that we are going to give to them?</a:t>
            </a:r>
            <a:endParaRPr lang="en-US" dirty="0"/>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9" y="3992065"/>
            <a:ext cx="5045529" cy="1476918"/>
          </a:xfrm>
        </p:spPr>
        <p:txBody>
          <a:bodyPr/>
          <a:lstStyle/>
          <a:p>
            <a:pPr algn="just"/>
            <a:r>
              <a:rPr lang="en-US" sz="1600" dirty="0"/>
              <a:t>We will be fixing an GPS tracker to the boat and will be able to see the exact location of the boat where it is going. If the boat is approaching towards the border that has been assigned to a certain state or country, then we will give an alarm or buzzer to the captain of the boat. We will be able to give an alarm or buzzer continuously till the boat come back from the border line</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299200" y="0"/>
            <a:ext cx="5892800" cy="6858000"/>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13</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30EF98AB-C617-4742-960D-398AC0141FB4}"/>
              </a:ext>
            </a:extLst>
          </p:cNvPr>
          <p:cNvPicPr>
            <a:picLocks noChangeAspect="1"/>
          </p:cNvPicPr>
          <p:nvPr/>
        </p:nvPicPr>
        <p:blipFill>
          <a:blip r:embed="rId3"/>
          <a:stretch>
            <a:fillRect/>
          </a:stretch>
        </p:blipFill>
        <p:spPr>
          <a:xfrm>
            <a:off x="10317165" y="5815149"/>
            <a:ext cx="1042851" cy="1042851"/>
          </a:xfrm>
          <a:prstGeom prst="rect">
            <a:avLst/>
          </a:prstGeom>
        </p:spPr>
      </p:pic>
    </p:spTree>
    <p:extLst>
      <p:ext uri="{BB962C8B-B14F-4D97-AF65-F5344CB8AC3E}">
        <p14:creationId xmlns:p14="http://schemas.microsoft.com/office/powerpoint/2010/main" val="811951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2" y="448284"/>
            <a:ext cx="5170715" cy="2086725"/>
          </a:xfrm>
        </p:spPr>
        <p:txBody>
          <a:bodyPr/>
          <a:lstStyle/>
          <a:p>
            <a:r>
              <a:rPr lang="en-US" dirty="0">
                <a:solidFill>
                  <a:schemeClr val="accent1"/>
                </a:solidFill>
              </a:rPr>
              <a:t>10.</a:t>
            </a:r>
            <a:r>
              <a:rPr lang="en-US" dirty="0"/>
              <a:t> Data Analytics and </a:t>
            </a:r>
            <a:r>
              <a:rPr lang="en-US" dirty="0">
                <a:solidFill>
                  <a:schemeClr val="accent1"/>
                </a:solidFill>
              </a:rPr>
              <a:t>Supply Chain</a:t>
            </a:r>
            <a:r>
              <a:rPr lang="en-US" dirty="0"/>
              <a:t> Management in Fisheries </a:t>
            </a:r>
            <a:endParaRPr lang="en-US" dirty="0">
              <a:solidFill>
                <a:schemeClr val="accent1"/>
              </a:solidFill>
            </a:endParaRP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7" y="3014323"/>
            <a:ext cx="5045529" cy="334508"/>
          </a:xfrm>
        </p:spPr>
        <p:txBody>
          <a:bodyPr/>
          <a:lstStyle/>
          <a:p>
            <a:pPr algn="just"/>
            <a:r>
              <a:rPr lang="en-US" b="1" dirty="0">
                <a:solidFill>
                  <a:srgbClr val="0E101A"/>
                </a:solidFill>
                <a:effectLst/>
              </a:rPr>
              <a:t>Finding out all the possible factors that influence the budget or expenditure of every member in the </a:t>
            </a:r>
            <a:r>
              <a:rPr lang="en-US" dirty="0">
                <a:solidFill>
                  <a:schemeClr val="accent1"/>
                </a:solidFill>
              </a:rPr>
              <a:t>S</a:t>
            </a:r>
            <a:r>
              <a:rPr lang="en-US" b="1" dirty="0">
                <a:solidFill>
                  <a:schemeClr val="accent1"/>
                </a:solidFill>
                <a:effectLst/>
              </a:rPr>
              <a:t>upply </a:t>
            </a:r>
            <a:r>
              <a:rPr lang="en-US" dirty="0">
                <a:solidFill>
                  <a:schemeClr val="accent1"/>
                </a:solidFill>
              </a:rPr>
              <a:t>C</a:t>
            </a:r>
            <a:r>
              <a:rPr lang="en-US" b="1" dirty="0">
                <a:solidFill>
                  <a:schemeClr val="accent1"/>
                </a:solidFill>
                <a:effectLst/>
              </a:rPr>
              <a:t>hain</a:t>
            </a:r>
            <a:r>
              <a:rPr lang="en-US" b="1" dirty="0">
                <a:solidFill>
                  <a:srgbClr val="0E101A"/>
                </a:solidFill>
                <a:effectLst/>
              </a:rPr>
              <a:t> </a:t>
            </a:r>
            <a:r>
              <a:rPr lang="en-US" b="1" dirty="0" err="1">
                <a:solidFill>
                  <a:srgbClr val="0E101A"/>
                </a:solidFill>
                <a:effectLst/>
              </a:rPr>
              <a:t>i.e</a:t>
            </a:r>
            <a:r>
              <a:rPr lang="en-US" b="1" dirty="0">
                <a:solidFill>
                  <a:srgbClr val="0E101A"/>
                </a:solidFill>
                <a:effectLst/>
              </a:rPr>
              <a:t> Supplier, Manufacturer, Distributor, Retailer and Consumer. </a:t>
            </a:r>
            <a:endParaRPr lang="en-US" dirty="0"/>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7" y="4497162"/>
            <a:ext cx="5045529" cy="1476918"/>
          </a:xfrm>
        </p:spPr>
        <p:txBody>
          <a:bodyPr/>
          <a:lstStyle/>
          <a:p>
            <a:pPr algn="just"/>
            <a:r>
              <a:rPr lang="en-US" sz="1600" dirty="0"/>
              <a:t>Giving user the access to create a new criteria under which he can add expenses using a Customized </a:t>
            </a:r>
            <a:r>
              <a:rPr lang="en-US" sz="1600" dirty="0">
                <a:solidFill>
                  <a:schemeClr val="accent1"/>
                </a:solidFill>
              </a:rPr>
              <a:t>Customer Relationship Management Software</a:t>
            </a:r>
            <a:r>
              <a:rPr lang="en-US" sz="1600" dirty="0"/>
              <a:t>.    </a:t>
            </a:r>
          </a:p>
          <a:p>
            <a:pPr algn="just"/>
            <a:r>
              <a:rPr lang="en-US" sz="1600" dirty="0"/>
              <a:t>Searching over the internet for all possible areas where an expenditure can happen.</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299200" y="0"/>
            <a:ext cx="5892800" cy="6857999"/>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14</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62A6712B-085D-4864-A8C4-20FF7A76691A}"/>
              </a:ext>
            </a:extLst>
          </p:cNvPr>
          <p:cNvPicPr>
            <a:picLocks noChangeAspect="1"/>
          </p:cNvPicPr>
          <p:nvPr/>
        </p:nvPicPr>
        <p:blipFill>
          <a:blip r:embed="rId3"/>
          <a:stretch>
            <a:fillRect/>
          </a:stretch>
        </p:blipFill>
        <p:spPr>
          <a:xfrm>
            <a:off x="10317165" y="5815149"/>
            <a:ext cx="1042851" cy="1042851"/>
          </a:xfrm>
          <a:prstGeom prst="rect">
            <a:avLst/>
          </a:prstGeom>
        </p:spPr>
      </p:pic>
    </p:spTree>
    <p:extLst>
      <p:ext uri="{BB962C8B-B14F-4D97-AF65-F5344CB8AC3E}">
        <p14:creationId xmlns:p14="http://schemas.microsoft.com/office/powerpoint/2010/main" val="4021403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2" y="198985"/>
            <a:ext cx="5170715" cy="2585323"/>
          </a:xfrm>
        </p:spPr>
        <p:txBody>
          <a:bodyPr/>
          <a:lstStyle/>
          <a:p>
            <a:pPr algn="just"/>
            <a:r>
              <a:rPr lang="en-US" dirty="0">
                <a:solidFill>
                  <a:schemeClr val="accent1"/>
                </a:solidFill>
              </a:rPr>
              <a:t>11.</a:t>
            </a:r>
            <a:r>
              <a:rPr lang="en-US" dirty="0"/>
              <a:t> Tracking The Reasons For Extinction Of Fish Taking Preventive Measures using Fish Robot</a:t>
            </a:r>
            <a:endParaRPr lang="en-US" dirty="0">
              <a:solidFill>
                <a:schemeClr val="accent1"/>
              </a:solidFill>
            </a:endParaRP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6" y="3337109"/>
            <a:ext cx="5045529" cy="736584"/>
          </a:xfrm>
        </p:spPr>
        <p:txBody>
          <a:bodyPr/>
          <a:lstStyle/>
          <a:p>
            <a:pPr algn="just"/>
            <a:r>
              <a:rPr lang="en-US" b="1" dirty="0">
                <a:solidFill>
                  <a:srgbClr val="0E101A"/>
                </a:solidFill>
                <a:effectLst/>
              </a:rPr>
              <a:t>The main objective of the project is to identify the  reasons of endangered fishes and to find the preventive measures </a:t>
            </a:r>
            <a:endParaRPr lang="en-US" dirty="0"/>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7" y="4497162"/>
            <a:ext cx="5045529" cy="1476918"/>
          </a:xfrm>
        </p:spPr>
        <p:txBody>
          <a:bodyPr/>
          <a:lstStyle/>
          <a:p>
            <a:pPr algn="just"/>
            <a:r>
              <a:rPr lang="en-US" sz="1600" dirty="0"/>
              <a:t>Using Big Data from all the Datasets of all other applications we will be able to do the necessary research and find the reasons for major extinctions of marine life. This further would result in developing more useful applications in the Fishing Industry.</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299200" y="0"/>
            <a:ext cx="5892800" cy="6858000"/>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15</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4B291AA1-71A9-4CC2-9F97-318635CCB1B4}"/>
              </a:ext>
            </a:extLst>
          </p:cNvPr>
          <p:cNvPicPr>
            <a:picLocks noChangeAspect="1"/>
          </p:cNvPicPr>
          <p:nvPr/>
        </p:nvPicPr>
        <p:blipFill>
          <a:blip r:embed="rId3"/>
          <a:stretch>
            <a:fillRect/>
          </a:stretch>
        </p:blipFill>
        <p:spPr>
          <a:xfrm>
            <a:off x="10317165" y="5815149"/>
            <a:ext cx="1042851" cy="1042851"/>
          </a:xfrm>
          <a:prstGeom prst="rect">
            <a:avLst/>
          </a:prstGeom>
        </p:spPr>
      </p:pic>
    </p:spTree>
    <p:extLst>
      <p:ext uri="{BB962C8B-B14F-4D97-AF65-F5344CB8AC3E}">
        <p14:creationId xmlns:p14="http://schemas.microsoft.com/office/powerpoint/2010/main" val="3762766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2" y="946882"/>
            <a:ext cx="5170715" cy="1089529"/>
          </a:xfrm>
        </p:spPr>
        <p:txBody>
          <a:bodyPr/>
          <a:lstStyle/>
          <a:p>
            <a:r>
              <a:rPr lang="en-US" dirty="0">
                <a:solidFill>
                  <a:schemeClr val="accent1"/>
                </a:solidFill>
              </a:rPr>
              <a:t>12.</a:t>
            </a:r>
            <a:r>
              <a:rPr lang="en-US" dirty="0"/>
              <a:t> Fish </a:t>
            </a:r>
            <a:r>
              <a:rPr lang="en-US" dirty="0">
                <a:solidFill>
                  <a:schemeClr val="accent1"/>
                </a:solidFill>
              </a:rPr>
              <a:t>Weight Prediction</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08904" y="2193584"/>
            <a:ext cx="5045529" cy="334508"/>
          </a:xfrm>
        </p:spPr>
        <p:txBody>
          <a:bodyPr/>
          <a:lstStyle/>
          <a:p>
            <a:r>
              <a:rPr lang="en-US" b="1" dirty="0">
                <a:solidFill>
                  <a:srgbClr val="0E101A"/>
                </a:solidFill>
                <a:effectLst/>
              </a:rPr>
              <a:t>To find the relationships among body </a:t>
            </a:r>
            <a:r>
              <a:rPr lang="en-US" b="1" dirty="0">
                <a:solidFill>
                  <a:schemeClr val="accent1"/>
                </a:solidFill>
                <a:effectLst/>
              </a:rPr>
              <a:t>Weight and to Age Ratio</a:t>
            </a:r>
            <a:r>
              <a:rPr lang="en-US" b="1" dirty="0">
                <a:solidFill>
                  <a:srgbClr val="0E101A"/>
                </a:solidFill>
                <a:effectLst/>
              </a:rPr>
              <a:t> of the Ocean life</a:t>
            </a:r>
            <a:endParaRPr lang="en-US" dirty="0"/>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08903" y="3190876"/>
            <a:ext cx="5045529" cy="1476918"/>
          </a:xfrm>
        </p:spPr>
        <p:txBody>
          <a:bodyPr/>
          <a:lstStyle/>
          <a:p>
            <a:pPr algn="just"/>
            <a:r>
              <a:rPr lang="en-US" sz="1600" dirty="0"/>
              <a:t>To address this limitation, Multi Linear Regression analysis is more suitable as a statistical method for reducing a complex system of correlations into one of smaller dimensions through the extraction of a few unobservable latent variables. </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287590" y="0"/>
            <a:ext cx="5904412" cy="6858001"/>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16</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28C20414-71B0-4DDE-97E9-7FCAB4C27A7C}"/>
              </a:ext>
            </a:extLst>
          </p:cNvPr>
          <p:cNvPicPr>
            <a:picLocks noChangeAspect="1"/>
          </p:cNvPicPr>
          <p:nvPr/>
        </p:nvPicPr>
        <p:blipFill>
          <a:blip r:embed="rId3"/>
          <a:stretch>
            <a:fillRect/>
          </a:stretch>
        </p:blipFill>
        <p:spPr>
          <a:xfrm>
            <a:off x="10317165" y="5815149"/>
            <a:ext cx="1042851" cy="1042851"/>
          </a:xfrm>
          <a:prstGeom prst="rect">
            <a:avLst/>
          </a:prstGeom>
        </p:spPr>
      </p:pic>
    </p:spTree>
    <p:extLst>
      <p:ext uri="{BB962C8B-B14F-4D97-AF65-F5344CB8AC3E}">
        <p14:creationId xmlns:p14="http://schemas.microsoft.com/office/powerpoint/2010/main" val="2529608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2" y="946882"/>
            <a:ext cx="5170715" cy="1089529"/>
          </a:xfrm>
        </p:spPr>
        <p:txBody>
          <a:bodyPr/>
          <a:lstStyle/>
          <a:p>
            <a:r>
              <a:rPr lang="en-US" dirty="0">
                <a:solidFill>
                  <a:schemeClr val="accent1"/>
                </a:solidFill>
              </a:rPr>
              <a:t>13. Sensors</a:t>
            </a:r>
            <a:r>
              <a:rPr lang="en-US" dirty="0"/>
              <a:t> in IOT Processing Plant</a:t>
            </a:r>
            <a:endParaRPr lang="en-US" dirty="0">
              <a:solidFill>
                <a:schemeClr val="accent1"/>
              </a:solidFill>
            </a:endParaRP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08904" y="2193584"/>
            <a:ext cx="5045529" cy="334508"/>
          </a:xfrm>
        </p:spPr>
        <p:txBody>
          <a:bodyPr/>
          <a:lstStyle/>
          <a:p>
            <a:r>
              <a:rPr lang="en-US" b="1" dirty="0">
                <a:solidFill>
                  <a:srgbClr val="0E101A"/>
                </a:solidFill>
                <a:effectLst/>
              </a:rPr>
              <a:t>How to process food in the processing plant with minimal human intervention to </a:t>
            </a:r>
            <a:r>
              <a:rPr lang="en-US" b="1" dirty="0">
                <a:solidFill>
                  <a:schemeClr val="accent1"/>
                </a:solidFill>
                <a:effectLst/>
              </a:rPr>
              <a:t>improve quality and safe output</a:t>
            </a:r>
            <a:r>
              <a:rPr lang="en-US" b="1" dirty="0">
                <a:solidFill>
                  <a:srgbClr val="0E101A"/>
                </a:solidFill>
                <a:effectLst/>
              </a:rPr>
              <a:t>?</a:t>
            </a:r>
            <a:endParaRPr lang="en-US" dirty="0"/>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08903" y="3095082"/>
            <a:ext cx="5045529" cy="1476918"/>
          </a:xfrm>
        </p:spPr>
        <p:txBody>
          <a:bodyPr/>
          <a:lstStyle/>
          <a:p>
            <a:pPr algn="just"/>
            <a:r>
              <a:rPr lang="en-US" sz="1600" dirty="0"/>
              <a:t>Encoding dummy variables can be derived from such multi regression analysis which could be nearly uncorrelated or orthogonal. Correlation Check and Removing Outliers could therefore be used for prediction, thereby solving the problem of multicollinearity.</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299200" y="0"/>
            <a:ext cx="5892800" cy="6858000"/>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17</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A5BB0EDC-1482-4BCA-AA30-A18644ADD077}"/>
              </a:ext>
            </a:extLst>
          </p:cNvPr>
          <p:cNvPicPr>
            <a:picLocks noChangeAspect="1"/>
          </p:cNvPicPr>
          <p:nvPr/>
        </p:nvPicPr>
        <p:blipFill>
          <a:blip r:embed="rId3"/>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367260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2" y="1527107"/>
            <a:ext cx="5170715" cy="590931"/>
          </a:xfrm>
        </p:spPr>
        <p:txBody>
          <a:bodyPr/>
          <a:lstStyle/>
          <a:p>
            <a:r>
              <a:rPr lang="en-US" dirty="0">
                <a:solidFill>
                  <a:schemeClr val="accent1"/>
                </a:solidFill>
              </a:rPr>
              <a:t>14.</a:t>
            </a:r>
            <a:r>
              <a:rPr lang="en-US" dirty="0"/>
              <a:t> Security for Matsy</a:t>
            </a:r>
            <a:r>
              <a:rPr lang="en-US" dirty="0">
                <a:solidFill>
                  <a:schemeClr val="accent1"/>
                </a:solidFill>
              </a:rPr>
              <a:t>AI</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8" y="2865935"/>
            <a:ext cx="5045529" cy="334508"/>
          </a:xfrm>
        </p:spPr>
        <p:txBody>
          <a:bodyPr/>
          <a:lstStyle/>
          <a:p>
            <a:r>
              <a:rPr lang="en-US" b="1" dirty="0">
                <a:solidFill>
                  <a:srgbClr val="0E101A"/>
                </a:solidFill>
                <a:effectLst/>
              </a:rPr>
              <a:t>How to </a:t>
            </a:r>
            <a:r>
              <a:rPr lang="en-US" b="1" dirty="0">
                <a:solidFill>
                  <a:schemeClr val="accent1"/>
                </a:solidFill>
                <a:effectLst/>
              </a:rPr>
              <a:t>Prevent</a:t>
            </a:r>
            <a:r>
              <a:rPr lang="en-US" b="1" dirty="0">
                <a:solidFill>
                  <a:srgbClr val="0E101A"/>
                </a:solidFill>
                <a:effectLst/>
              </a:rPr>
              <a:t> malicious intruders from accessing the </a:t>
            </a:r>
            <a:r>
              <a:rPr lang="en-US" dirty="0">
                <a:solidFill>
                  <a:srgbClr val="0E101A"/>
                </a:solidFill>
              </a:rPr>
              <a:t>Client </a:t>
            </a:r>
            <a:r>
              <a:rPr lang="en-US" b="1" dirty="0">
                <a:solidFill>
                  <a:srgbClr val="0E101A"/>
                </a:solidFill>
                <a:effectLst/>
              </a:rPr>
              <a:t>website?</a:t>
            </a:r>
            <a:endParaRPr lang="en-US" dirty="0"/>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9" y="3992065"/>
            <a:ext cx="5045529" cy="1476918"/>
          </a:xfrm>
        </p:spPr>
        <p:txBody>
          <a:bodyPr/>
          <a:lstStyle/>
          <a:p>
            <a:pPr algn="just"/>
            <a:r>
              <a:rPr lang="en-US" sz="1600" dirty="0"/>
              <a:t>To protect the data from malicious intruders, we will provide security to the website by adding a login module to keep track of user data, to block or unblock based on their activity. </a:t>
            </a:r>
          </a:p>
          <a:p>
            <a:pPr algn="just"/>
            <a:r>
              <a:rPr lang="en-US" sz="1600" dirty="0"/>
              <a:t>Our analytics page can track the live status like IP address, location, currently active or not. We will even block right-click so that we can provide integrity of our data </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299200" y="0"/>
            <a:ext cx="5892800" cy="6858000"/>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18</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66C719A4-BCAE-4A8B-A95F-E3AB488BC3D3}"/>
              </a:ext>
            </a:extLst>
          </p:cNvPr>
          <p:cNvPicPr>
            <a:picLocks noChangeAspect="1"/>
          </p:cNvPicPr>
          <p:nvPr/>
        </p:nvPicPr>
        <p:blipFill>
          <a:blip r:embed="rId3"/>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1397394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2" y="1028509"/>
            <a:ext cx="5170715" cy="1588127"/>
          </a:xfrm>
        </p:spPr>
        <p:txBody>
          <a:bodyPr/>
          <a:lstStyle/>
          <a:p>
            <a:r>
              <a:rPr lang="en-US" dirty="0">
                <a:solidFill>
                  <a:schemeClr val="accent1"/>
                </a:solidFill>
              </a:rPr>
              <a:t>15.</a:t>
            </a:r>
            <a:r>
              <a:rPr lang="en-US" dirty="0"/>
              <a:t> Fisheries Information System- Frontend</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8" y="3094492"/>
            <a:ext cx="5045529" cy="334508"/>
          </a:xfrm>
        </p:spPr>
        <p:txBody>
          <a:bodyPr/>
          <a:lstStyle/>
          <a:p>
            <a:r>
              <a:rPr lang="en-US" dirty="0">
                <a:solidFill>
                  <a:srgbClr val="0E101A"/>
                </a:solidFill>
              </a:rPr>
              <a:t>UI/UX </a:t>
            </a:r>
            <a:r>
              <a:rPr lang="en-US" b="1" dirty="0">
                <a:solidFill>
                  <a:srgbClr val="0E101A"/>
                </a:solidFill>
                <a:effectLst/>
              </a:rPr>
              <a:t>to provide information about the applications provided by the service provider</a:t>
            </a:r>
            <a:endParaRPr lang="en-US" dirty="0"/>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9" y="3992065"/>
            <a:ext cx="5045529" cy="1476918"/>
          </a:xfrm>
        </p:spPr>
        <p:txBody>
          <a:bodyPr/>
          <a:lstStyle/>
          <a:p>
            <a:pPr algn="just"/>
            <a:r>
              <a:rPr lang="en-US" sz="1600" dirty="0"/>
              <a:t>By using </a:t>
            </a:r>
            <a:r>
              <a:rPr lang="en-US" sz="1600" dirty="0" err="1"/>
              <a:t>Wix</a:t>
            </a:r>
            <a:r>
              <a:rPr lang="en-US" sz="1600" dirty="0"/>
              <a:t> ADI (Artificial Design Intelligence) we will be able to instantly build a personalized website for all the applications, complete with custom text and images. In This webpage we will project all the applications provided by the service provider</a:t>
            </a:r>
          </a:p>
        </p:txBody>
      </p:sp>
      <p:pic>
        <p:nvPicPr>
          <p:cNvPr id="23" name="Picture Placeholder 22" descr="Right side image placeholder">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19</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2113340B-FF21-46FC-A753-F2B4172E8155}"/>
              </a:ext>
            </a:extLst>
          </p:cNvPr>
          <p:cNvPicPr>
            <a:picLocks noChangeAspect="1"/>
          </p:cNvPicPr>
          <p:nvPr/>
        </p:nvPicPr>
        <p:blipFill>
          <a:blip r:embed="rId3"/>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3675373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Cover image, large fish">
            <a:extLst>
              <a:ext uri="{FF2B5EF4-FFF2-40B4-BE49-F238E27FC236}">
                <a16:creationId xmlns:a16="http://schemas.microsoft.com/office/drawing/2014/main" id="{8557C52B-FF7B-4358-81A2-8E139E5C53D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a:stretch/>
        </p:blipFill>
        <p:spPr/>
      </p:pic>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4616224"/>
            <a:ext cx="10607040" cy="701731"/>
          </a:xfrm>
        </p:spPr>
        <p:txBody>
          <a:bodyPr/>
          <a:lstStyle/>
          <a:p>
            <a:r>
              <a:rPr lang="en-US" dirty="0"/>
              <a:t>Artificial Intelligence </a:t>
            </a:r>
            <a:r>
              <a:rPr lang="en-US" dirty="0">
                <a:solidFill>
                  <a:schemeClr val="accent1"/>
                </a:solidFill>
              </a:rPr>
              <a:t>Singularity</a:t>
            </a:r>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94871" y="5458199"/>
            <a:ext cx="8272960" cy="840230"/>
          </a:xfrm>
        </p:spPr>
        <p:txBody>
          <a:bodyPr/>
          <a:lstStyle/>
          <a:p>
            <a:pPr algn="just"/>
            <a:r>
              <a:rPr lang="en-US" dirty="0"/>
              <a:t>18 AI applications to consider in Vizag Fishing Industry using Internet of Things at Fish Processing Plants to improve the Economy Standards and Safety of Food Processing</a:t>
            </a:r>
          </a:p>
        </p:txBody>
      </p:sp>
      <p:pic>
        <p:nvPicPr>
          <p:cNvPr id="5" name="Picture 4" descr="Company name&#10;&#10;Description automatically generated with low confidence">
            <a:extLst>
              <a:ext uri="{FF2B5EF4-FFF2-40B4-BE49-F238E27FC236}">
                <a16:creationId xmlns:a16="http://schemas.microsoft.com/office/drawing/2014/main" id="{FB735E92-55DA-4E97-9C38-BF94DF4F2A2D}"/>
              </a:ext>
            </a:extLst>
          </p:cNvPr>
          <p:cNvPicPr>
            <a:picLocks noChangeAspect="1"/>
          </p:cNvPicPr>
          <p:nvPr/>
        </p:nvPicPr>
        <p:blipFill>
          <a:blip r:embed="rId3"/>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460324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2" y="1028509"/>
            <a:ext cx="5170715" cy="1588127"/>
          </a:xfrm>
        </p:spPr>
        <p:txBody>
          <a:bodyPr/>
          <a:lstStyle/>
          <a:p>
            <a:r>
              <a:rPr lang="en-US" dirty="0">
                <a:solidFill>
                  <a:schemeClr val="accent1"/>
                </a:solidFill>
              </a:rPr>
              <a:t>16.</a:t>
            </a:r>
            <a:r>
              <a:rPr lang="en-US" dirty="0"/>
              <a:t> Back-end integration for fisheries information system</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8" y="3094492"/>
            <a:ext cx="5045529" cy="334508"/>
          </a:xfrm>
        </p:spPr>
        <p:txBody>
          <a:bodyPr/>
          <a:lstStyle/>
          <a:p>
            <a:r>
              <a:rPr lang="en-US" b="1" dirty="0">
                <a:solidFill>
                  <a:srgbClr val="0E101A"/>
                </a:solidFill>
                <a:effectLst/>
              </a:rPr>
              <a:t>Integration of multiple applications in one platform </a:t>
            </a:r>
            <a:endParaRPr lang="en-US" dirty="0"/>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9" y="3992065"/>
            <a:ext cx="5045529" cy="1476918"/>
          </a:xfrm>
        </p:spPr>
        <p:txBody>
          <a:bodyPr/>
          <a:lstStyle/>
          <a:p>
            <a:pPr algn="just"/>
            <a:r>
              <a:rPr lang="en-US" sz="1600" dirty="0"/>
              <a:t>To integrate all applications, we collect the code and related data and deploy them in Heroku. Heroku is a cloud platform service supporting several programming languages. From Heroku, we get an HTML link that can be embedded into any web building platform like WordPress, </a:t>
            </a:r>
            <a:r>
              <a:rPr lang="en-US" sz="1600" dirty="0" err="1"/>
              <a:t>Wix</a:t>
            </a:r>
            <a:r>
              <a:rPr lang="en-US" sz="1600" dirty="0"/>
              <a:t>, or GoDaddy</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299200" y="0"/>
            <a:ext cx="5892800" cy="6858000"/>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20</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94E1C47F-E59A-470F-B121-3C1BB155F530}"/>
              </a:ext>
            </a:extLst>
          </p:cNvPr>
          <p:cNvPicPr>
            <a:picLocks noChangeAspect="1"/>
          </p:cNvPicPr>
          <p:nvPr/>
        </p:nvPicPr>
        <p:blipFill>
          <a:blip r:embed="rId3"/>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2095741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696686" y="1133211"/>
            <a:ext cx="9666514" cy="746846"/>
          </a:xfrm>
        </p:spPr>
        <p:txBody>
          <a:bodyPr/>
          <a:lstStyle/>
          <a:p>
            <a:r>
              <a:rPr lang="en-US" dirty="0"/>
              <a:t>Why </a:t>
            </a:r>
            <a:r>
              <a:rPr lang="en-US" dirty="0">
                <a:solidFill>
                  <a:schemeClr val="accent1"/>
                </a:solidFill>
              </a:rPr>
              <a:t>16</a:t>
            </a:r>
            <a:r>
              <a:rPr lang="en-US" dirty="0"/>
              <a:t> Applications?</a:t>
            </a:r>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696686" y="2270124"/>
            <a:ext cx="5997729" cy="1551194"/>
          </a:xfrm>
        </p:spPr>
        <p:txBody>
          <a:bodyPr/>
          <a:lstStyle/>
          <a:p>
            <a:pPr algn="just"/>
            <a:r>
              <a:rPr lang="en-US" dirty="0"/>
              <a:t>Using AI </a:t>
            </a:r>
            <a:r>
              <a:rPr lang="en-US" b="1" dirty="0">
                <a:solidFill>
                  <a:schemeClr val="accent1"/>
                </a:solidFill>
              </a:rPr>
              <a:t>Singularity</a:t>
            </a:r>
            <a:r>
              <a:rPr lang="en-US" dirty="0"/>
              <a:t> with Deep Learning we are </a:t>
            </a:r>
            <a:r>
              <a:rPr lang="en-US" dirty="0">
                <a:solidFill>
                  <a:schemeClr val="accent1"/>
                </a:solidFill>
              </a:rPr>
              <a:t>Creating</a:t>
            </a:r>
            <a:r>
              <a:rPr lang="en-US" dirty="0"/>
              <a:t> a </a:t>
            </a:r>
            <a:r>
              <a:rPr lang="en-US" dirty="0">
                <a:solidFill>
                  <a:schemeClr val="accent1"/>
                </a:solidFill>
              </a:rPr>
              <a:t>Preservative</a:t>
            </a:r>
            <a:r>
              <a:rPr lang="en-US" dirty="0"/>
              <a:t> business model by </a:t>
            </a:r>
            <a:r>
              <a:rPr lang="en-US" dirty="0">
                <a:solidFill>
                  <a:schemeClr val="accent1"/>
                </a:solidFill>
              </a:rPr>
              <a:t>Evolving</a:t>
            </a:r>
            <a:r>
              <a:rPr lang="en-US" dirty="0"/>
              <a:t> the existing fishing practices that harm the Ocean life; simultaneously </a:t>
            </a:r>
            <a:r>
              <a:rPr lang="en-US" dirty="0">
                <a:solidFill>
                  <a:schemeClr val="accent1"/>
                </a:solidFill>
              </a:rPr>
              <a:t>Produce</a:t>
            </a:r>
            <a:r>
              <a:rPr lang="en-US" dirty="0"/>
              <a:t> safe and virus free food from the processing plants using Internet of Things(IOT) to </a:t>
            </a:r>
            <a:r>
              <a:rPr lang="en-US" dirty="0">
                <a:solidFill>
                  <a:schemeClr val="accent1"/>
                </a:solidFill>
              </a:rPr>
              <a:t>Improve</a:t>
            </a:r>
            <a:r>
              <a:rPr lang="en-US" dirty="0"/>
              <a:t> the living standards and to </a:t>
            </a:r>
            <a:r>
              <a:rPr lang="en-US" dirty="0">
                <a:solidFill>
                  <a:schemeClr val="accent1"/>
                </a:solidFill>
              </a:rPr>
              <a:t>Educate</a:t>
            </a:r>
            <a:r>
              <a:rPr lang="en-US" dirty="0"/>
              <a:t> the future generations of Fishing families in Visakhapatnam</a:t>
            </a:r>
          </a:p>
        </p:txBody>
      </p:sp>
      <p:pic>
        <p:nvPicPr>
          <p:cNvPr id="11" name="Picture Placeholder 10" descr="Divider slide accent image">
            <a:extLst>
              <a:ext uri="{FF2B5EF4-FFF2-40B4-BE49-F238E27FC236}">
                <a16:creationId xmlns:a16="http://schemas.microsoft.com/office/drawing/2014/main" id="{E8D5AD70-28A1-4A01-AE97-1F4CBFF4990F}"/>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sp>
        <p:nvSpPr>
          <p:cNvPr id="16" name="Rectangle 15">
            <a:extLst>
              <a:ext uri="{FF2B5EF4-FFF2-40B4-BE49-F238E27FC236}">
                <a16:creationId xmlns:a16="http://schemas.microsoft.com/office/drawing/2014/main" id="{4EB8303B-9502-480C-9C51-6EF9094D5E4F}"/>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21</a:t>
            </a:fld>
            <a:endParaRPr lang="en-US" b="1" dirty="0">
              <a:solidFill>
                <a:schemeClr val="bg1"/>
              </a:solidFill>
            </a:endParaRPr>
          </a:p>
        </p:txBody>
      </p:sp>
      <p:pic>
        <p:nvPicPr>
          <p:cNvPr id="7" name="Picture 6" descr="Company name&#10;&#10;Description automatically generated with low confidence">
            <a:extLst>
              <a:ext uri="{FF2B5EF4-FFF2-40B4-BE49-F238E27FC236}">
                <a16:creationId xmlns:a16="http://schemas.microsoft.com/office/drawing/2014/main" id="{D5822677-7B7F-418F-B3D3-F05D0CE6713D}"/>
              </a:ext>
            </a:extLst>
          </p:cNvPr>
          <p:cNvPicPr>
            <a:picLocks noChangeAspect="1"/>
          </p:cNvPicPr>
          <p:nvPr/>
        </p:nvPicPr>
        <p:blipFill>
          <a:blip r:embed="rId3"/>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3159085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Improving Safety Protocols</a:t>
            </a:r>
            <a:endParaRPr lang="en-GB" dirty="0"/>
          </a:p>
        </p:txBody>
      </p:sp>
      <p:pic>
        <p:nvPicPr>
          <p:cNvPr id="9" name="Picture Placeholder 8" descr="Bull shark underwater">
            <a:extLst>
              <a:ext uri="{FF2B5EF4-FFF2-40B4-BE49-F238E27FC236}">
                <a16:creationId xmlns:a16="http://schemas.microsoft.com/office/drawing/2014/main" id="{95460251-A0B7-4016-89A0-4C8BCED07B61}"/>
              </a:ext>
            </a:extLst>
          </p:cNvPr>
          <p:cNvPicPr>
            <a:picLocks noGrp="1" noChangeAspect="1"/>
          </p:cNvPicPr>
          <p:nvPr>
            <p:ph type="pic" sz="quarter" idx="13"/>
          </p:nvPr>
        </p:nvPicPr>
        <p:blipFill>
          <a:blip r:embed="rId2"/>
          <a:srcRect/>
          <a:stretch/>
        </p:blipFill>
        <p:spPr>
          <a:xfrm>
            <a:off x="0" y="1248876"/>
            <a:ext cx="12192000" cy="2119313"/>
          </a:xfrm>
        </p:spPr>
      </p:pic>
      <p:sp>
        <p:nvSpPr>
          <p:cNvPr id="38" name="Text Placeholder 37">
            <a:extLst>
              <a:ext uri="{FF2B5EF4-FFF2-40B4-BE49-F238E27FC236}">
                <a16:creationId xmlns:a16="http://schemas.microsoft.com/office/drawing/2014/main" id="{AC4CB2C1-7DE3-44DC-A4F5-55C9466AE9FE}"/>
              </a:ext>
            </a:extLst>
          </p:cNvPr>
          <p:cNvSpPr>
            <a:spLocks noGrp="1"/>
          </p:cNvSpPr>
          <p:nvPr>
            <p:ph type="body" sz="quarter" idx="14"/>
          </p:nvPr>
        </p:nvSpPr>
        <p:spPr/>
        <p:txBody>
          <a:bodyPr/>
          <a:lstStyle/>
          <a:p>
            <a:r>
              <a:rPr lang="en-US" dirty="0"/>
              <a:t>Creating</a:t>
            </a:r>
            <a:endParaRPr lang="en-GB" dirty="0"/>
          </a:p>
        </p:txBody>
      </p:sp>
      <p:sp>
        <p:nvSpPr>
          <p:cNvPr id="41" name="Text Placeholder 40">
            <a:extLst>
              <a:ext uri="{FF2B5EF4-FFF2-40B4-BE49-F238E27FC236}">
                <a16:creationId xmlns:a16="http://schemas.microsoft.com/office/drawing/2014/main" id="{DFFB9D38-CDF6-45F7-A615-007F303B1A03}"/>
              </a:ext>
            </a:extLst>
          </p:cNvPr>
          <p:cNvSpPr>
            <a:spLocks noGrp="1"/>
          </p:cNvSpPr>
          <p:nvPr>
            <p:ph type="body" sz="quarter" idx="17"/>
          </p:nvPr>
        </p:nvSpPr>
        <p:spPr/>
        <p:txBody>
          <a:bodyPr/>
          <a:lstStyle/>
          <a:p>
            <a:pPr marL="285750" indent="-285750">
              <a:buFont typeface="Arial" panose="020B0604020202020204" pitchFamily="34" charset="0"/>
              <a:buChar char="•"/>
            </a:pPr>
            <a:r>
              <a:rPr lang="en-US" dirty="0"/>
              <a:t>Order Tracking Chatbot</a:t>
            </a:r>
          </a:p>
          <a:p>
            <a:pPr marL="285750" indent="-285750">
              <a:buFont typeface="Arial" panose="020B0604020202020204" pitchFamily="34" charset="0"/>
              <a:buChar char="•"/>
            </a:pPr>
            <a:r>
              <a:rPr lang="en-US" dirty="0"/>
              <a:t>Border Detection System For Fisherman Using GPS and Arduino</a:t>
            </a:r>
          </a:p>
          <a:p>
            <a:pPr marL="285750" indent="-285750">
              <a:buFont typeface="Arial" panose="020B0604020202020204" pitchFamily="34" charset="0"/>
              <a:buChar char="•"/>
            </a:pPr>
            <a:r>
              <a:rPr lang="en-US" dirty="0"/>
              <a:t>Fisheries Information System- Frontend</a:t>
            </a:r>
          </a:p>
        </p:txBody>
      </p:sp>
      <p:sp>
        <p:nvSpPr>
          <p:cNvPr id="39" name="Text Placeholder 38">
            <a:extLst>
              <a:ext uri="{FF2B5EF4-FFF2-40B4-BE49-F238E27FC236}">
                <a16:creationId xmlns:a16="http://schemas.microsoft.com/office/drawing/2014/main" id="{78932DB0-2733-4BAD-BB5D-9536D20E0907}"/>
              </a:ext>
            </a:extLst>
          </p:cNvPr>
          <p:cNvSpPr>
            <a:spLocks noGrp="1"/>
          </p:cNvSpPr>
          <p:nvPr>
            <p:ph type="body" sz="quarter" idx="15"/>
          </p:nvPr>
        </p:nvSpPr>
        <p:spPr>
          <a:xfrm>
            <a:off x="4623026" y="3802065"/>
            <a:ext cx="2820761" cy="334508"/>
          </a:xfrm>
        </p:spPr>
        <p:txBody>
          <a:bodyPr/>
          <a:lstStyle/>
          <a:p>
            <a:r>
              <a:rPr lang="en-US" dirty="0"/>
              <a:t>Preserving</a:t>
            </a:r>
            <a:endParaRPr lang="en-GB" dirty="0"/>
          </a:p>
        </p:txBody>
      </p:sp>
      <p:sp>
        <p:nvSpPr>
          <p:cNvPr id="42" name="Text Placeholder 41">
            <a:extLst>
              <a:ext uri="{FF2B5EF4-FFF2-40B4-BE49-F238E27FC236}">
                <a16:creationId xmlns:a16="http://schemas.microsoft.com/office/drawing/2014/main" id="{6FB540F0-2ABD-4D9C-AA51-A68864DD7851}"/>
              </a:ext>
            </a:extLst>
          </p:cNvPr>
          <p:cNvSpPr>
            <a:spLocks noGrp="1"/>
          </p:cNvSpPr>
          <p:nvPr>
            <p:ph type="body" sz="quarter" idx="18"/>
          </p:nvPr>
        </p:nvSpPr>
        <p:spPr/>
        <p:txBody>
          <a:bodyPr/>
          <a:lstStyle/>
          <a:p>
            <a:pPr marL="285750" indent="-285750">
              <a:buFont typeface="Arial" panose="020B0604020202020204" pitchFamily="34" charset="0"/>
              <a:buChar char="•"/>
            </a:pPr>
            <a:r>
              <a:rPr lang="en-US" dirty="0"/>
              <a:t>Automated Packaging and Unitization</a:t>
            </a:r>
          </a:p>
          <a:p>
            <a:pPr marL="285750" indent="-285750">
              <a:buFont typeface="Arial" panose="020B0604020202020204" pitchFamily="34" charset="0"/>
              <a:buChar char="•"/>
            </a:pPr>
            <a:r>
              <a:rPr lang="en-US" dirty="0"/>
              <a:t>Detecting the fish quality in processing plant.</a:t>
            </a:r>
          </a:p>
          <a:p>
            <a:pPr marL="285750" indent="-285750">
              <a:buFont typeface="Arial" panose="020B0604020202020204" pitchFamily="34" charset="0"/>
              <a:buChar char="•"/>
            </a:pPr>
            <a:r>
              <a:rPr lang="en-US" dirty="0"/>
              <a:t>Back-end integration for fisheries information system</a:t>
            </a:r>
          </a:p>
        </p:txBody>
      </p:sp>
      <p:sp>
        <p:nvSpPr>
          <p:cNvPr id="40" name="Text Placeholder 39">
            <a:extLst>
              <a:ext uri="{FF2B5EF4-FFF2-40B4-BE49-F238E27FC236}">
                <a16:creationId xmlns:a16="http://schemas.microsoft.com/office/drawing/2014/main" id="{8849DCBF-FE6C-4038-BE61-0BE3E249C355}"/>
              </a:ext>
            </a:extLst>
          </p:cNvPr>
          <p:cNvSpPr>
            <a:spLocks noGrp="1"/>
          </p:cNvSpPr>
          <p:nvPr>
            <p:ph type="body" sz="quarter" idx="16"/>
          </p:nvPr>
        </p:nvSpPr>
        <p:spPr/>
        <p:txBody>
          <a:bodyPr/>
          <a:lstStyle/>
          <a:p>
            <a:r>
              <a:rPr lang="en-US" dirty="0"/>
              <a:t>Evolving</a:t>
            </a:r>
            <a:endParaRPr lang="en-GB" dirty="0"/>
          </a:p>
        </p:txBody>
      </p:sp>
      <p:sp>
        <p:nvSpPr>
          <p:cNvPr id="43" name="Text Placeholder 42">
            <a:extLst>
              <a:ext uri="{FF2B5EF4-FFF2-40B4-BE49-F238E27FC236}">
                <a16:creationId xmlns:a16="http://schemas.microsoft.com/office/drawing/2014/main" id="{E0FF0889-3DA9-4826-A04E-4A4BD4C04CA1}"/>
              </a:ext>
            </a:extLst>
          </p:cNvPr>
          <p:cNvSpPr>
            <a:spLocks noGrp="1"/>
          </p:cNvSpPr>
          <p:nvPr>
            <p:ph type="body" sz="quarter" idx="19"/>
          </p:nvPr>
        </p:nvSpPr>
        <p:spPr/>
        <p:txBody>
          <a:bodyPr/>
          <a:lstStyle/>
          <a:p>
            <a:pPr marL="285750" indent="-285750">
              <a:buFont typeface="Arial" panose="020B0604020202020204" pitchFamily="34" charset="0"/>
              <a:buChar char="•"/>
            </a:pPr>
            <a:r>
              <a:rPr lang="en-US" dirty="0"/>
              <a:t>Fish Disease Detection</a:t>
            </a:r>
          </a:p>
          <a:p>
            <a:pPr marL="285750" indent="-285750">
              <a:buFont typeface="Arial" panose="020B0604020202020204" pitchFamily="34" charset="0"/>
              <a:buChar char="•"/>
            </a:pPr>
            <a:r>
              <a:rPr lang="en-US" dirty="0"/>
              <a:t>Fish Weight Prediction</a:t>
            </a:r>
          </a:p>
          <a:p>
            <a:pPr marL="285750" indent="-285750">
              <a:buFont typeface="Arial" panose="020B0604020202020204" pitchFamily="34" charset="0"/>
              <a:buChar char="•"/>
            </a:pPr>
            <a:r>
              <a:rPr lang="en-US" dirty="0"/>
              <a:t>Security for Matsy</a:t>
            </a:r>
            <a:r>
              <a:rPr lang="en-US" dirty="0">
                <a:solidFill>
                  <a:schemeClr val="accent1"/>
                </a:solidFill>
              </a:rPr>
              <a:t>AI</a:t>
            </a:r>
            <a:br>
              <a:rPr lang="en-US" dirty="0"/>
            </a:br>
            <a:r>
              <a:rPr lang="en-US" dirty="0"/>
              <a:t> </a:t>
            </a:r>
          </a:p>
        </p:txBody>
      </p:sp>
      <p:pic>
        <p:nvPicPr>
          <p:cNvPr id="11" name="Picture 10" descr="Company name&#10;&#10;Description automatically generated with low confidence">
            <a:extLst>
              <a:ext uri="{FF2B5EF4-FFF2-40B4-BE49-F238E27FC236}">
                <a16:creationId xmlns:a16="http://schemas.microsoft.com/office/drawing/2014/main" id="{524F14AD-1C3D-4F0F-81A8-5670D3966818}"/>
              </a:ext>
            </a:extLst>
          </p:cNvPr>
          <p:cNvPicPr>
            <a:picLocks noChangeAspect="1"/>
          </p:cNvPicPr>
          <p:nvPr/>
        </p:nvPicPr>
        <p:blipFill>
          <a:blip r:embed="rId3"/>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4284431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Improving Economy Standards</a:t>
            </a:r>
            <a:endParaRPr lang="en-GB" dirty="0"/>
          </a:p>
        </p:txBody>
      </p:sp>
      <p:pic>
        <p:nvPicPr>
          <p:cNvPr id="9" name="Picture Placeholder 8" descr="Stock market graph on display">
            <a:extLst>
              <a:ext uri="{FF2B5EF4-FFF2-40B4-BE49-F238E27FC236}">
                <a16:creationId xmlns:a16="http://schemas.microsoft.com/office/drawing/2014/main" id="{95460251-A0B7-4016-89A0-4C8BCED07B61}"/>
              </a:ext>
            </a:extLst>
          </p:cNvPr>
          <p:cNvPicPr>
            <a:picLocks noGrp="1" noChangeAspect="1"/>
          </p:cNvPicPr>
          <p:nvPr>
            <p:ph type="pic" sz="quarter" idx="13"/>
          </p:nvPr>
        </p:nvPicPr>
        <p:blipFill>
          <a:blip r:embed="rId2"/>
          <a:srcRect/>
          <a:stretch/>
        </p:blipFill>
        <p:spPr>
          <a:xfrm>
            <a:off x="0" y="1248876"/>
            <a:ext cx="12192000" cy="2119313"/>
          </a:xfrm>
        </p:spPr>
      </p:pic>
      <p:sp>
        <p:nvSpPr>
          <p:cNvPr id="38" name="Text Placeholder 37">
            <a:extLst>
              <a:ext uri="{FF2B5EF4-FFF2-40B4-BE49-F238E27FC236}">
                <a16:creationId xmlns:a16="http://schemas.microsoft.com/office/drawing/2014/main" id="{AC4CB2C1-7DE3-44DC-A4F5-55C9466AE9FE}"/>
              </a:ext>
            </a:extLst>
          </p:cNvPr>
          <p:cNvSpPr>
            <a:spLocks noGrp="1"/>
          </p:cNvSpPr>
          <p:nvPr>
            <p:ph type="body" sz="quarter" idx="14"/>
          </p:nvPr>
        </p:nvSpPr>
        <p:spPr/>
        <p:txBody>
          <a:bodyPr/>
          <a:lstStyle/>
          <a:p>
            <a:r>
              <a:rPr lang="en-GB" dirty="0"/>
              <a:t>Produce</a:t>
            </a:r>
          </a:p>
        </p:txBody>
      </p:sp>
      <p:sp>
        <p:nvSpPr>
          <p:cNvPr id="41" name="Text Placeholder 40">
            <a:extLst>
              <a:ext uri="{FF2B5EF4-FFF2-40B4-BE49-F238E27FC236}">
                <a16:creationId xmlns:a16="http://schemas.microsoft.com/office/drawing/2014/main" id="{DFFB9D38-CDF6-45F7-A615-007F303B1A03}"/>
              </a:ext>
            </a:extLst>
          </p:cNvPr>
          <p:cNvSpPr>
            <a:spLocks noGrp="1"/>
          </p:cNvSpPr>
          <p:nvPr>
            <p:ph type="body" sz="quarter" idx="17"/>
          </p:nvPr>
        </p:nvSpPr>
        <p:spPr/>
        <p:txBody>
          <a:bodyPr/>
          <a:lstStyle/>
          <a:p>
            <a:pPr marL="285750" indent="-285750">
              <a:buFont typeface="Arial" panose="020B0604020202020204" pitchFamily="34" charset="0"/>
              <a:buChar char="•"/>
            </a:pPr>
            <a:r>
              <a:rPr lang="en-US" dirty="0"/>
              <a:t>Tracking The Reasons For Extinction Of Fish Taking Preventive Measures</a:t>
            </a:r>
          </a:p>
          <a:p>
            <a:pPr marL="285750" indent="-285750">
              <a:buFont typeface="Arial" panose="020B0604020202020204" pitchFamily="34" charset="0"/>
              <a:buChar char="•"/>
            </a:pPr>
            <a:r>
              <a:rPr lang="en-US" dirty="0"/>
              <a:t>Sensors in IOT Processing Plant</a:t>
            </a:r>
          </a:p>
        </p:txBody>
      </p:sp>
      <p:sp>
        <p:nvSpPr>
          <p:cNvPr id="39" name="Text Placeholder 38">
            <a:extLst>
              <a:ext uri="{FF2B5EF4-FFF2-40B4-BE49-F238E27FC236}">
                <a16:creationId xmlns:a16="http://schemas.microsoft.com/office/drawing/2014/main" id="{78932DB0-2733-4BAD-BB5D-9536D20E0907}"/>
              </a:ext>
            </a:extLst>
          </p:cNvPr>
          <p:cNvSpPr>
            <a:spLocks noGrp="1"/>
          </p:cNvSpPr>
          <p:nvPr>
            <p:ph type="body" sz="quarter" idx="15"/>
          </p:nvPr>
        </p:nvSpPr>
        <p:spPr/>
        <p:txBody>
          <a:bodyPr/>
          <a:lstStyle/>
          <a:p>
            <a:r>
              <a:rPr lang="en-US" dirty="0"/>
              <a:t>Improve</a:t>
            </a:r>
            <a:endParaRPr lang="en-GB" dirty="0"/>
          </a:p>
        </p:txBody>
      </p:sp>
      <p:sp>
        <p:nvSpPr>
          <p:cNvPr id="42" name="Text Placeholder 41">
            <a:extLst>
              <a:ext uri="{FF2B5EF4-FFF2-40B4-BE49-F238E27FC236}">
                <a16:creationId xmlns:a16="http://schemas.microsoft.com/office/drawing/2014/main" id="{6FB540F0-2ABD-4D9C-AA51-A68864DD7851}"/>
              </a:ext>
            </a:extLst>
          </p:cNvPr>
          <p:cNvSpPr>
            <a:spLocks noGrp="1"/>
          </p:cNvSpPr>
          <p:nvPr>
            <p:ph type="body" sz="quarter" idx="18"/>
          </p:nvPr>
        </p:nvSpPr>
        <p:spPr/>
        <p:txBody>
          <a:bodyPr/>
          <a:lstStyle/>
          <a:p>
            <a:pPr marL="285750" indent="-285750">
              <a:buFont typeface="Arial" panose="020B0604020202020204" pitchFamily="34" charset="0"/>
              <a:buChar char="•"/>
            </a:pPr>
            <a:r>
              <a:rPr lang="en-US" dirty="0"/>
              <a:t>Fish Demand Forecasting</a:t>
            </a:r>
          </a:p>
          <a:p>
            <a:pPr marL="285750" indent="-285750">
              <a:buFont typeface="Arial" panose="020B0604020202020204" pitchFamily="34" charset="0"/>
              <a:buChar char="•"/>
            </a:pPr>
            <a:r>
              <a:rPr lang="en-US" dirty="0"/>
              <a:t>Monitoring the import export demand of all types of fish</a:t>
            </a:r>
          </a:p>
          <a:p>
            <a:pPr marL="285750" indent="-285750">
              <a:buFont typeface="Arial" panose="020B0604020202020204" pitchFamily="34" charset="0"/>
              <a:buChar char="•"/>
            </a:pPr>
            <a:r>
              <a:rPr lang="en-US" dirty="0"/>
              <a:t>Food Habitat Recognition System</a:t>
            </a:r>
          </a:p>
        </p:txBody>
      </p:sp>
      <p:sp>
        <p:nvSpPr>
          <p:cNvPr id="40" name="Text Placeholder 39">
            <a:extLst>
              <a:ext uri="{FF2B5EF4-FFF2-40B4-BE49-F238E27FC236}">
                <a16:creationId xmlns:a16="http://schemas.microsoft.com/office/drawing/2014/main" id="{8849DCBF-FE6C-4038-BE61-0BE3E249C355}"/>
              </a:ext>
            </a:extLst>
          </p:cNvPr>
          <p:cNvSpPr>
            <a:spLocks noGrp="1"/>
          </p:cNvSpPr>
          <p:nvPr>
            <p:ph type="body" sz="quarter" idx="16"/>
          </p:nvPr>
        </p:nvSpPr>
        <p:spPr/>
        <p:txBody>
          <a:bodyPr/>
          <a:lstStyle/>
          <a:p>
            <a:r>
              <a:rPr lang="en-US" dirty="0"/>
              <a:t>Educate</a:t>
            </a:r>
            <a:endParaRPr lang="en-GB" dirty="0"/>
          </a:p>
        </p:txBody>
      </p:sp>
      <p:sp>
        <p:nvSpPr>
          <p:cNvPr id="43" name="Text Placeholder 42">
            <a:extLst>
              <a:ext uri="{FF2B5EF4-FFF2-40B4-BE49-F238E27FC236}">
                <a16:creationId xmlns:a16="http://schemas.microsoft.com/office/drawing/2014/main" id="{E0FF0889-3DA9-4826-A04E-4A4BD4C04CA1}"/>
              </a:ext>
            </a:extLst>
          </p:cNvPr>
          <p:cNvSpPr>
            <a:spLocks noGrp="1"/>
          </p:cNvSpPr>
          <p:nvPr>
            <p:ph type="body" sz="quarter" idx="19"/>
          </p:nvPr>
        </p:nvSpPr>
        <p:spPr/>
        <p:txBody>
          <a:bodyPr/>
          <a:lstStyle/>
          <a:p>
            <a:pPr marL="285750" indent="-285750">
              <a:buFont typeface="Arial" panose="020B0604020202020204" pitchFamily="34" charset="0"/>
              <a:buChar char="•"/>
            </a:pPr>
            <a:r>
              <a:rPr lang="en-US" dirty="0"/>
              <a:t>Classification of fish species</a:t>
            </a:r>
          </a:p>
          <a:p>
            <a:pPr marL="285750" indent="-285750">
              <a:buFont typeface="Arial" panose="020B0604020202020204" pitchFamily="34" charset="0"/>
              <a:buChar char="•"/>
            </a:pPr>
            <a:r>
              <a:rPr lang="en-US" dirty="0"/>
              <a:t>Data Analytics and Supply Chain Management in Fisheries </a:t>
            </a:r>
          </a:p>
          <a:p>
            <a:endParaRPr lang="en-US" dirty="0"/>
          </a:p>
          <a:p>
            <a:endParaRPr lang="en-US" dirty="0"/>
          </a:p>
        </p:txBody>
      </p:sp>
      <p:pic>
        <p:nvPicPr>
          <p:cNvPr id="11" name="Picture 10" descr="Company name&#10;&#10;Description automatically generated with low confidence">
            <a:extLst>
              <a:ext uri="{FF2B5EF4-FFF2-40B4-BE49-F238E27FC236}">
                <a16:creationId xmlns:a16="http://schemas.microsoft.com/office/drawing/2014/main" id="{8B40E1FB-3C85-4407-9118-EC81231F1A12}"/>
              </a:ext>
            </a:extLst>
          </p:cNvPr>
          <p:cNvPicPr>
            <a:picLocks noChangeAspect="1"/>
          </p:cNvPicPr>
          <p:nvPr/>
        </p:nvPicPr>
        <p:blipFill>
          <a:blip r:embed="rId3"/>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2987279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12F4EE16-3F16-4461-B9C2-24B4874DDB25}"/>
              </a:ext>
            </a:extLst>
          </p:cNvPr>
          <p:cNvPicPr>
            <a:picLocks noChangeAspect="1"/>
          </p:cNvPicPr>
          <p:nvPr/>
        </p:nvPicPr>
        <p:blipFill>
          <a:blip r:embed="rId2"/>
          <a:stretch>
            <a:fillRect/>
          </a:stretch>
        </p:blipFill>
        <p:spPr>
          <a:xfrm>
            <a:off x="89649" y="1023602"/>
            <a:ext cx="12012701" cy="4810796"/>
          </a:xfrm>
          <a:prstGeom prst="rect">
            <a:avLst/>
          </a:prstGeom>
        </p:spPr>
      </p:pic>
      <p:pic>
        <p:nvPicPr>
          <p:cNvPr id="4" name="Picture 3" descr="Company name&#10;&#10;Description automatically generated with low confidence">
            <a:extLst>
              <a:ext uri="{FF2B5EF4-FFF2-40B4-BE49-F238E27FC236}">
                <a16:creationId xmlns:a16="http://schemas.microsoft.com/office/drawing/2014/main" id="{508B00EE-68BC-4F02-A8CD-1ECE233EC61B}"/>
              </a:ext>
            </a:extLst>
          </p:cNvPr>
          <p:cNvPicPr>
            <a:picLocks noChangeAspect="1"/>
          </p:cNvPicPr>
          <p:nvPr/>
        </p:nvPicPr>
        <p:blipFill>
          <a:blip r:embed="rId3"/>
          <a:stretch>
            <a:fillRect/>
          </a:stretch>
        </p:blipFill>
        <p:spPr>
          <a:xfrm>
            <a:off x="10311311" y="5815149"/>
            <a:ext cx="1042851" cy="1042851"/>
          </a:xfrm>
          <a:prstGeom prst="rect">
            <a:avLst/>
          </a:prstGeom>
        </p:spPr>
      </p:pic>
      <p:sp>
        <p:nvSpPr>
          <p:cNvPr id="5" name="Title 9">
            <a:extLst>
              <a:ext uri="{FF2B5EF4-FFF2-40B4-BE49-F238E27FC236}">
                <a16:creationId xmlns:a16="http://schemas.microsoft.com/office/drawing/2014/main" id="{FB64B6A9-8FD5-447D-8172-CC083075FA10}"/>
              </a:ext>
            </a:extLst>
          </p:cNvPr>
          <p:cNvSpPr txBox="1">
            <a:spLocks/>
          </p:cNvSpPr>
          <p:nvPr/>
        </p:nvSpPr>
        <p:spPr>
          <a:xfrm>
            <a:off x="437605" y="343461"/>
            <a:ext cx="11174186" cy="590931"/>
          </a:xfrm>
          <a:prstGeom prst="rect">
            <a:avLst/>
          </a:prstGeom>
        </p:spPr>
        <p:txBody>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dirty="0"/>
              <a:t>Matsy</a:t>
            </a:r>
            <a:r>
              <a:rPr lang="en-US" dirty="0">
                <a:solidFill>
                  <a:schemeClr val="accent1"/>
                </a:solidFill>
              </a:rPr>
              <a:t>AI Resources</a:t>
            </a:r>
          </a:p>
        </p:txBody>
      </p:sp>
    </p:spTree>
    <p:extLst>
      <p:ext uri="{BB962C8B-B14F-4D97-AF65-F5344CB8AC3E}">
        <p14:creationId xmlns:p14="http://schemas.microsoft.com/office/powerpoint/2010/main" val="3568384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en-US" dirty="0"/>
              <a:t>Vizag Government Fisheries Department Insights</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p:txBody>
          <a:bodyPr/>
          <a:lstStyle/>
          <a:p>
            <a:pPr algn="just"/>
            <a:r>
              <a:rPr lang="en-US" i="0" dirty="0">
                <a:solidFill>
                  <a:srgbClr val="000000"/>
                </a:solidFill>
                <a:effectLst/>
                <a:latin typeface="Open Sans"/>
              </a:rPr>
              <a:t>Recognizing the importance of fisheries sector, it has been identified as growth engine for economic development based on an evaluation of potentials of sectors to build on accumulated strength, to make significant impact on Gross State Domestic Product, and to exploit opportunities created by global trends.</a:t>
            </a:r>
            <a:endParaRPr lang="en-US" dirty="0"/>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500" y="3875314"/>
            <a:ext cx="4900386" cy="1843317"/>
          </a:xfrm>
        </p:spPr>
        <p:txBody>
          <a:bodyPr/>
          <a:lstStyle/>
          <a:p>
            <a:r>
              <a:rPr lang="en-US" b="0" i="0" dirty="0">
                <a:solidFill>
                  <a:srgbClr val="000000"/>
                </a:solidFill>
                <a:effectLst/>
                <a:latin typeface="Open Sans"/>
              </a:rPr>
              <a:t>Visakhapatnam district is primarily maritime district and large scale of coastal fishers are depending on fishing activity for their livelihood.   The fisheries sector aims at exploitation of all the possible water resources under capture and culture fisheries for increasing fish production and productivity through sustainable development. The sector is contributing considerably for, food security, nutrition and health, lively hood security to rural population besides export earnings   and welfare of fishers.</a:t>
            </a:r>
            <a:endParaRPr lang="en-US" dirty="0"/>
          </a:p>
        </p:txBody>
      </p:sp>
      <p:sp>
        <p:nvSpPr>
          <p:cNvPr id="15" name="Text Placeholder 14">
            <a:extLst>
              <a:ext uri="{FF2B5EF4-FFF2-40B4-BE49-F238E27FC236}">
                <a16:creationId xmlns:a16="http://schemas.microsoft.com/office/drawing/2014/main" id="{E16F1686-F366-46A5-AE17-1A563B77E882}"/>
              </a:ext>
            </a:extLst>
          </p:cNvPr>
          <p:cNvSpPr>
            <a:spLocks noGrp="1"/>
          </p:cNvSpPr>
          <p:nvPr>
            <p:ph type="body" sz="quarter" idx="15"/>
          </p:nvPr>
        </p:nvSpPr>
        <p:spPr/>
        <p:txBody>
          <a:bodyPr/>
          <a:lstStyle/>
          <a:p>
            <a:pPr algn="l" fontAlgn="base"/>
            <a:r>
              <a:rPr lang="en-IN" i="0" u="none" strike="noStrike" dirty="0">
                <a:solidFill>
                  <a:srgbClr val="000000"/>
                </a:solidFill>
                <a:effectLst/>
                <a:latin typeface="Roboto"/>
              </a:rPr>
              <a:t>Objectives of the Department:</a:t>
            </a:r>
          </a:p>
        </p:txBody>
      </p:sp>
      <p:sp>
        <p:nvSpPr>
          <p:cNvPr id="16" name="Text Placeholder 15">
            <a:extLst>
              <a:ext uri="{FF2B5EF4-FFF2-40B4-BE49-F238E27FC236}">
                <a16:creationId xmlns:a16="http://schemas.microsoft.com/office/drawing/2014/main" id="{DDA9F97E-A6B3-4444-90E9-E7CE786F821B}"/>
              </a:ext>
            </a:extLst>
          </p:cNvPr>
          <p:cNvSpPr>
            <a:spLocks noGrp="1"/>
          </p:cNvSpPr>
          <p:nvPr>
            <p:ph type="body" sz="quarter" idx="18"/>
          </p:nvPr>
        </p:nvSpPr>
        <p:spPr/>
        <p:txBody>
          <a:bodyPr/>
          <a:lstStyle/>
          <a:p>
            <a:pPr algn="l" fontAlgn="base">
              <a:buFont typeface="Arial" panose="020B0604020202020204" pitchFamily="34" charset="0"/>
              <a:buChar char="•"/>
            </a:pPr>
            <a:r>
              <a:rPr lang="en-US" b="0" i="0" u="none" strike="noStrike" dirty="0">
                <a:solidFill>
                  <a:srgbClr val="000000"/>
                </a:solidFill>
                <a:effectLst/>
                <a:latin typeface="inherit"/>
              </a:rPr>
              <a:t>Enhancement of production and productivity of fish and  prawn</a:t>
            </a:r>
          </a:p>
          <a:p>
            <a:pPr algn="l" fontAlgn="base">
              <a:buFont typeface="Arial" panose="020B0604020202020204" pitchFamily="34" charset="0"/>
              <a:buChar char="•"/>
            </a:pPr>
            <a:r>
              <a:rPr lang="en-US" b="0" i="0" u="none" strike="noStrike" dirty="0">
                <a:solidFill>
                  <a:srgbClr val="000000"/>
                </a:solidFill>
                <a:effectLst/>
                <a:latin typeface="inherit"/>
              </a:rPr>
              <a:t>Optimum utilization of water resources for development of fishery wealth through eco-friendly practices</a:t>
            </a:r>
          </a:p>
          <a:p>
            <a:pPr algn="l" fontAlgn="base">
              <a:buFont typeface="Arial" panose="020B0604020202020204" pitchFamily="34" charset="0"/>
              <a:buChar char="•"/>
            </a:pPr>
            <a:r>
              <a:rPr lang="en-US" b="0" i="0" u="none" strike="noStrike" dirty="0">
                <a:solidFill>
                  <a:srgbClr val="000000"/>
                </a:solidFill>
                <a:effectLst/>
                <a:latin typeface="inherit"/>
              </a:rPr>
              <a:t>To promote per capita fish consumption</a:t>
            </a:r>
          </a:p>
          <a:p>
            <a:pPr algn="l" fontAlgn="base">
              <a:buFont typeface="Arial" panose="020B0604020202020204" pitchFamily="34" charset="0"/>
              <a:buChar char="•"/>
            </a:pPr>
            <a:r>
              <a:rPr lang="en-US" b="0" i="0" u="none" strike="noStrike" dirty="0">
                <a:solidFill>
                  <a:srgbClr val="000000"/>
                </a:solidFill>
                <a:effectLst/>
                <a:latin typeface="inherit"/>
              </a:rPr>
              <a:t>To create infrastructure facilities for fisheries development</a:t>
            </a:r>
          </a:p>
          <a:p>
            <a:pPr algn="l" fontAlgn="base">
              <a:buFont typeface="Arial" panose="020B0604020202020204" pitchFamily="34" charset="0"/>
              <a:buChar char="•"/>
            </a:pPr>
            <a:r>
              <a:rPr lang="en-US" b="0" i="0" u="none" strike="noStrike" dirty="0">
                <a:solidFill>
                  <a:srgbClr val="000000"/>
                </a:solidFill>
                <a:effectLst/>
                <a:latin typeface="inherit"/>
              </a:rPr>
              <a:t>To extend welfare measures to the fishers</a:t>
            </a:r>
          </a:p>
          <a:p>
            <a:pPr algn="l" fontAlgn="base">
              <a:buFont typeface="Arial" panose="020B0604020202020204" pitchFamily="34" charset="0"/>
              <a:buChar char="•"/>
            </a:pPr>
            <a:r>
              <a:rPr lang="en-US" b="0" i="0" u="none" strike="noStrike" dirty="0">
                <a:solidFill>
                  <a:srgbClr val="000000"/>
                </a:solidFill>
                <a:effectLst/>
                <a:latin typeface="inherit"/>
              </a:rPr>
              <a:t>Institutional and capacity building for</a:t>
            </a:r>
          </a:p>
          <a:p>
            <a:pPr algn="l" fontAlgn="base">
              <a:buFont typeface="Arial" panose="020B0604020202020204" pitchFamily="34" charset="0"/>
              <a:buChar char="•"/>
            </a:pPr>
            <a:r>
              <a:rPr lang="en-US" b="0" i="0" u="none" strike="noStrike" dirty="0">
                <a:solidFill>
                  <a:srgbClr val="000000"/>
                </a:solidFill>
                <a:effectLst/>
                <a:latin typeface="inherit"/>
              </a:rPr>
              <a:t>Women empowerment through their productive role</a:t>
            </a:r>
          </a:p>
          <a:p>
            <a:pPr algn="l" fontAlgn="base">
              <a:buFont typeface="Arial" panose="020B0604020202020204" pitchFamily="34" charset="0"/>
              <a:buChar char="•"/>
            </a:pPr>
            <a:r>
              <a:rPr lang="en-US" b="0" i="0" u="none" strike="noStrike" dirty="0">
                <a:solidFill>
                  <a:srgbClr val="000000"/>
                </a:solidFill>
                <a:effectLst/>
                <a:latin typeface="inherit"/>
              </a:rPr>
              <a:t>Nutritional security, quality promotion and value addition through cold chain development</a:t>
            </a:r>
          </a:p>
        </p:txBody>
      </p:sp>
      <p:pic>
        <p:nvPicPr>
          <p:cNvPr id="7" name="Picture 6" descr="Company name&#10;&#10;Description automatically generated with low confidence">
            <a:extLst>
              <a:ext uri="{FF2B5EF4-FFF2-40B4-BE49-F238E27FC236}">
                <a16:creationId xmlns:a16="http://schemas.microsoft.com/office/drawing/2014/main" id="{4828F2A8-97A1-44DA-BB6B-8E480E58CAA4}"/>
              </a:ext>
            </a:extLst>
          </p:cNvPr>
          <p:cNvPicPr>
            <a:picLocks noChangeAspect="1"/>
          </p:cNvPicPr>
          <p:nvPr/>
        </p:nvPicPr>
        <p:blipFill>
          <a:blip r:embed="rId2"/>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1651428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any name&#10;&#10;Description automatically generated with low confidence">
            <a:extLst>
              <a:ext uri="{FF2B5EF4-FFF2-40B4-BE49-F238E27FC236}">
                <a16:creationId xmlns:a16="http://schemas.microsoft.com/office/drawing/2014/main" id="{508B00EE-68BC-4F02-A8CD-1ECE233EC61B}"/>
              </a:ext>
            </a:extLst>
          </p:cNvPr>
          <p:cNvPicPr>
            <a:picLocks noChangeAspect="1"/>
          </p:cNvPicPr>
          <p:nvPr/>
        </p:nvPicPr>
        <p:blipFill>
          <a:blip r:embed="rId2"/>
          <a:stretch>
            <a:fillRect/>
          </a:stretch>
        </p:blipFill>
        <p:spPr>
          <a:xfrm>
            <a:off x="10311311" y="5815149"/>
            <a:ext cx="1042851" cy="1042851"/>
          </a:xfrm>
          <a:prstGeom prst="rect">
            <a:avLst/>
          </a:prstGeom>
        </p:spPr>
      </p:pic>
      <p:pic>
        <p:nvPicPr>
          <p:cNvPr id="5" name="Picture 4" descr="A picture containing text, screenshot, indoor&#10;&#10;Description automatically generated">
            <a:extLst>
              <a:ext uri="{FF2B5EF4-FFF2-40B4-BE49-F238E27FC236}">
                <a16:creationId xmlns:a16="http://schemas.microsoft.com/office/drawing/2014/main" id="{0ABA229B-33E7-4452-B41F-25C449A0475E}"/>
              </a:ext>
            </a:extLst>
          </p:cNvPr>
          <p:cNvPicPr>
            <a:picLocks noChangeAspect="1"/>
          </p:cNvPicPr>
          <p:nvPr/>
        </p:nvPicPr>
        <p:blipFill>
          <a:blip r:embed="rId3"/>
          <a:stretch>
            <a:fillRect/>
          </a:stretch>
        </p:blipFill>
        <p:spPr>
          <a:xfrm>
            <a:off x="0" y="1841930"/>
            <a:ext cx="12192000" cy="3174140"/>
          </a:xfrm>
          <a:prstGeom prst="rect">
            <a:avLst/>
          </a:prstGeom>
        </p:spPr>
      </p:pic>
      <p:sp>
        <p:nvSpPr>
          <p:cNvPr id="6" name="Title 9">
            <a:extLst>
              <a:ext uri="{FF2B5EF4-FFF2-40B4-BE49-F238E27FC236}">
                <a16:creationId xmlns:a16="http://schemas.microsoft.com/office/drawing/2014/main" id="{42F6EB82-9E25-4DEC-B363-3AE9B03CCB07}"/>
              </a:ext>
            </a:extLst>
          </p:cNvPr>
          <p:cNvSpPr txBox="1">
            <a:spLocks/>
          </p:cNvSpPr>
          <p:nvPr/>
        </p:nvSpPr>
        <p:spPr>
          <a:xfrm>
            <a:off x="446314" y="500215"/>
            <a:ext cx="11174186" cy="590931"/>
          </a:xfrm>
          <a:prstGeom prst="rect">
            <a:avLst/>
          </a:prstGeom>
        </p:spPr>
        <p:txBody>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dirty="0">
                <a:solidFill>
                  <a:schemeClr val="accent1"/>
                </a:solidFill>
              </a:rPr>
              <a:t>Numbers!!!!</a:t>
            </a:r>
          </a:p>
        </p:txBody>
      </p:sp>
    </p:spTree>
    <p:extLst>
      <p:ext uri="{BB962C8B-B14F-4D97-AF65-F5344CB8AC3E}">
        <p14:creationId xmlns:p14="http://schemas.microsoft.com/office/powerpoint/2010/main" val="2303623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turtle in ocean">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rotWithShape="1">
          <a:blip r:embed="rId2"/>
          <a:srcRect t="20921" b="4079"/>
          <a:stretch/>
        </p:blipFill>
        <p:spPr>
          <a:xfrm>
            <a:off x="0" y="-111967"/>
            <a:ext cx="12192000" cy="6858000"/>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3895249"/>
            <a:ext cx="12192000" cy="296275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p>
          <a:p>
            <a:pPr marL="0" indent="0" algn="ctr">
              <a:buFont typeface="Arial" panose="020B0604020202020204" pitchFamily="34" charset="0"/>
              <a:buNone/>
            </a:pPr>
            <a:endParaRPr lang="en-US" dirty="0"/>
          </a:p>
          <a:p>
            <a:pPr marL="0" indent="0" algn="ctr">
              <a:buFont typeface="Arial" panose="020B0604020202020204" pitchFamily="34" charset="0"/>
              <a:buNone/>
            </a:pPr>
            <a:r>
              <a:rPr lang="en-US" dirty="0"/>
              <a:t>Insert Image</a:t>
            </a:r>
          </a:p>
        </p:txBody>
      </p:sp>
      <p:sp>
        <p:nvSpPr>
          <p:cNvPr id="12" name="Rectangle 11">
            <a:extLst>
              <a:ext uri="{FF2B5EF4-FFF2-40B4-BE49-F238E27FC236}">
                <a16:creationId xmlns:a16="http://schemas.microsoft.com/office/drawing/2014/main" id="{D7F67FDF-D697-3249-AD21-75F6353FFBA5}"/>
              </a:ext>
              <a:ext uri="{C183D7F6-B498-43B3-948B-1728B52AA6E4}">
                <adec:decorative xmlns:adec="http://schemas.microsoft.com/office/drawing/2017/decorative" val="1"/>
              </a:ext>
            </a:extLst>
          </p:cNvPr>
          <p:cNvSpPr/>
          <p:nvPr/>
        </p:nvSpPr>
        <p:spPr>
          <a:xfrm>
            <a:off x="438912" y="4690872"/>
            <a:ext cx="73152"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4491168"/>
            <a:ext cx="4907643" cy="1588127"/>
          </a:xfrm>
        </p:spPr>
        <p:txBody>
          <a:bodyPr/>
          <a:lstStyle/>
          <a:p>
            <a:r>
              <a:rPr lang="en-US" dirty="0"/>
              <a:t>THANK YOU</a:t>
            </a:r>
            <a:r>
              <a:rPr lang="en-US" sz="1600" dirty="0"/>
              <a:t>.</a:t>
            </a:r>
            <a:br>
              <a:rPr lang="en-US" sz="1600" dirty="0"/>
            </a:br>
            <a:r>
              <a:rPr lang="en-US" sz="1600" dirty="0"/>
              <a:t>Contact</a:t>
            </a:r>
            <a:br>
              <a:rPr lang="en-US" sz="1600" dirty="0"/>
            </a:br>
            <a:r>
              <a:rPr lang="en-US" sz="1600" dirty="0"/>
              <a:t>Kadiri Praveen Kumar</a:t>
            </a:r>
            <a:br>
              <a:rPr lang="en-US" sz="1600" dirty="0"/>
            </a:br>
            <a:r>
              <a:rPr lang="en-US" sz="1600" dirty="0" err="1">
                <a:hlinkClick r:id="rId3"/>
              </a:rPr>
              <a:t>praveen.founder@baim.store</a:t>
            </a:r>
            <a:br>
              <a:rPr lang="en-US" sz="1600" dirty="0"/>
            </a:br>
            <a:r>
              <a:rPr lang="en-US" sz="1600" dirty="0"/>
              <a:t>9052276938</a:t>
            </a:r>
          </a:p>
        </p:txBody>
      </p:sp>
      <p:pic>
        <p:nvPicPr>
          <p:cNvPr id="6" name="Picture 5" descr="Company name&#10;&#10;Description automatically generated with low confidence">
            <a:extLst>
              <a:ext uri="{FF2B5EF4-FFF2-40B4-BE49-F238E27FC236}">
                <a16:creationId xmlns:a16="http://schemas.microsoft.com/office/drawing/2014/main" id="{FEA9E91B-B64E-4E9B-917B-4C8E9E0F115D}"/>
              </a:ext>
            </a:extLst>
          </p:cNvPr>
          <p:cNvPicPr>
            <a:picLocks noChangeAspect="1"/>
          </p:cNvPicPr>
          <p:nvPr/>
        </p:nvPicPr>
        <p:blipFill>
          <a:blip r:embed="rId4"/>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308218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6" y="700943"/>
            <a:ext cx="8906690" cy="1311128"/>
          </a:xfrm>
        </p:spPr>
        <p:txBody>
          <a:bodyPr/>
          <a:lstStyle/>
          <a:p>
            <a:r>
              <a:rPr lang="en-US" sz="4400" dirty="0"/>
              <a:t>Singularity or </a:t>
            </a:r>
            <a:r>
              <a:rPr lang="en-US" sz="4400" dirty="0">
                <a:solidFill>
                  <a:schemeClr val="accent1"/>
                </a:solidFill>
              </a:rPr>
              <a:t>Transcendence</a:t>
            </a:r>
            <a:endParaRPr lang="en-GB" sz="4400" dirty="0">
              <a:solidFill>
                <a:schemeClr val="accent1"/>
              </a:solidFill>
            </a:endParaRP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791393" y="2449762"/>
            <a:ext cx="4108268" cy="2804159"/>
          </a:xfrm>
        </p:spPr>
        <p:txBody>
          <a:bodyPr/>
          <a:lstStyle/>
          <a:p>
            <a:pPr marL="0" indent="0" algn="just">
              <a:buNone/>
            </a:pPr>
            <a:r>
              <a:rPr lang="en-US" b="0" i="0" dirty="0">
                <a:solidFill>
                  <a:srgbClr val="111111"/>
                </a:solidFill>
                <a:effectLst/>
                <a:latin typeface="+mj-lt"/>
              </a:rPr>
              <a:t>In the field of </a:t>
            </a:r>
            <a:r>
              <a:rPr lang="en-US" b="1" i="0" dirty="0">
                <a:solidFill>
                  <a:schemeClr val="accent1"/>
                </a:solidFill>
                <a:effectLst/>
                <a:latin typeface="+mj-lt"/>
              </a:rPr>
              <a:t>artificial intelligence</a:t>
            </a:r>
            <a:r>
              <a:rPr lang="en-US" b="0" i="0" dirty="0">
                <a:solidFill>
                  <a:srgbClr val="111111"/>
                </a:solidFill>
                <a:effectLst/>
                <a:latin typeface="+mj-lt"/>
              </a:rPr>
              <a:t>, or AI, The Singularity – or technological singularity – refers to a point in time when artificial superintelligence, will </a:t>
            </a:r>
            <a:r>
              <a:rPr lang="en-US" b="0" i="0" dirty="0">
                <a:solidFill>
                  <a:schemeClr val="accent1"/>
                </a:solidFill>
                <a:effectLst/>
                <a:latin typeface="+mj-lt"/>
              </a:rPr>
              <a:t>trigger an explosion of technology developments</a:t>
            </a:r>
            <a:r>
              <a:rPr lang="en-US" b="0" i="0" dirty="0">
                <a:solidFill>
                  <a:srgbClr val="111111"/>
                </a:solidFill>
                <a:effectLst/>
                <a:latin typeface="+mj-lt"/>
              </a:rPr>
              <a:t> driven by machines that will change the world as we know it.</a:t>
            </a:r>
          </a:p>
        </p:txBody>
      </p:sp>
      <p:pic>
        <p:nvPicPr>
          <p:cNvPr id="3" name="Picture 2" descr="Diagram&#10;&#10;Description automatically generated with medium confidence">
            <a:extLst>
              <a:ext uri="{FF2B5EF4-FFF2-40B4-BE49-F238E27FC236}">
                <a16:creationId xmlns:a16="http://schemas.microsoft.com/office/drawing/2014/main" id="{376D4E11-2937-4861-8965-BF60D284B056}"/>
              </a:ext>
            </a:extLst>
          </p:cNvPr>
          <p:cNvPicPr>
            <a:picLocks noChangeAspect="1"/>
          </p:cNvPicPr>
          <p:nvPr/>
        </p:nvPicPr>
        <p:blipFill>
          <a:blip r:embed="rId2"/>
          <a:stretch>
            <a:fillRect/>
          </a:stretch>
        </p:blipFill>
        <p:spPr>
          <a:xfrm>
            <a:off x="5191240" y="1653224"/>
            <a:ext cx="6464094" cy="4567349"/>
          </a:xfrm>
          <a:prstGeom prst="rect">
            <a:avLst/>
          </a:prstGeom>
        </p:spPr>
      </p:pic>
      <p:pic>
        <p:nvPicPr>
          <p:cNvPr id="6" name="Picture 5" descr="Company name&#10;&#10;Description automatically generated with low confidence">
            <a:extLst>
              <a:ext uri="{FF2B5EF4-FFF2-40B4-BE49-F238E27FC236}">
                <a16:creationId xmlns:a16="http://schemas.microsoft.com/office/drawing/2014/main" id="{00193C6C-F939-42E4-8A51-5A48FCD3F814}"/>
              </a:ext>
            </a:extLst>
          </p:cNvPr>
          <p:cNvPicPr>
            <a:picLocks noChangeAspect="1"/>
          </p:cNvPicPr>
          <p:nvPr/>
        </p:nvPicPr>
        <p:blipFill>
          <a:blip r:embed="rId3"/>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224440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Large full slide image">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0" y="0"/>
            <a:ext cx="12191999" cy="6858000"/>
          </a:xfrm>
        </p:spPr>
      </p:pic>
      <p:sp>
        <p:nvSpPr>
          <p:cNvPr id="11" name="Rectangle 10">
            <a:extLst>
              <a:ext uri="{FF2B5EF4-FFF2-40B4-BE49-F238E27FC236}">
                <a16:creationId xmlns:a16="http://schemas.microsoft.com/office/drawing/2014/main" id="{DF754616-DC65-1841-9419-6C0DCBEB6DFB}"/>
              </a:ext>
              <a:ext uri="{C183D7F6-B498-43B3-948B-1728B52AA6E4}">
                <adec:decorative xmlns:adec="http://schemas.microsoft.com/office/drawing/2017/decorative" val="1"/>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p:txBody>
          <a:bodyPr/>
          <a:lstStyle/>
          <a:p>
            <a:r>
              <a:rPr lang="en-US" dirty="0"/>
              <a:t>Brief about Each </a:t>
            </a:r>
            <a:r>
              <a:rPr lang="en-US" dirty="0">
                <a:solidFill>
                  <a:schemeClr val="accent1"/>
                </a:solidFill>
              </a:rPr>
              <a:t>Application</a:t>
            </a:r>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p:txBody>
          <a:bodyPr/>
          <a:lstStyle/>
          <a:p>
            <a:r>
              <a:rPr lang="en-US" dirty="0"/>
              <a:t>Business Artificial Intelligent Machine(B-AIM)</a:t>
            </a:r>
          </a:p>
        </p:txBody>
      </p:sp>
      <p:sp>
        <p:nvSpPr>
          <p:cNvPr id="9" name="Rectangle 8">
            <a:extLst>
              <a:ext uri="{FF2B5EF4-FFF2-40B4-BE49-F238E27FC236}">
                <a16:creationId xmlns:a16="http://schemas.microsoft.com/office/drawing/2014/main" id="{AC2B5667-FA20-49C2-A3CD-B275BB41F618}"/>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4</a:t>
            </a:fld>
            <a:endParaRPr lang="en-US" b="1" dirty="0">
              <a:solidFill>
                <a:schemeClr val="bg1"/>
              </a:solidFill>
            </a:endParaRPr>
          </a:p>
        </p:txBody>
      </p:sp>
      <p:pic>
        <p:nvPicPr>
          <p:cNvPr id="8" name="Picture 7" descr="Company name&#10;&#10;Description automatically generated with low confidence">
            <a:extLst>
              <a:ext uri="{FF2B5EF4-FFF2-40B4-BE49-F238E27FC236}">
                <a16:creationId xmlns:a16="http://schemas.microsoft.com/office/drawing/2014/main" id="{1E015CDC-E7A3-4E65-96BC-54013315023B}"/>
              </a:ext>
            </a:extLst>
          </p:cNvPr>
          <p:cNvPicPr>
            <a:picLocks noChangeAspect="1"/>
          </p:cNvPicPr>
          <p:nvPr/>
        </p:nvPicPr>
        <p:blipFill>
          <a:blip r:embed="rId4"/>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2190611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299200" y="0"/>
            <a:ext cx="5892800" cy="6858000"/>
          </a:xfrm>
        </p:spPr>
      </p:pic>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3" y="692333"/>
            <a:ext cx="5170715" cy="1588127"/>
          </a:xfrm>
        </p:spPr>
        <p:txBody>
          <a:bodyPr/>
          <a:lstStyle/>
          <a:p>
            <a:r>
              <a:rPr lang="en-US" dirty="0">
                <a:solidFill>
                  <a:schemeClr val="accent1"/>
                </a:solidFill>
              </a:rPr>
              <a:t>1.</a:t>
            </a:r>
            <a:r>
              <a:rPr lang="en-US" dirty="0"/>
              <a:t> Classification of fish species</a:t>
            </a:r>
            <a:br>
              <a:rPr lang="en-US" dirty="0"/>
            </a:br>
            <a:r>
              <a:rPr lang="en-US" dirty="0"/>
              <a:t> </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9" y="2061164"/>
            <a:ext cx="5045529" cy="952001"/>
          </a:xfrm>
        </p:spPr>
        <p:txBody>
          <a:bodyPr/>
          <a:lstStyle/>
          <a:p>
            <a:r>
              <a:rPr lang="en-US" dirty="0">
                <a:latin typeface="+mj-lt"/>
              </a:rPr>
              <a:t>How to organize fish breed into suitable classes and identify their ethnic relation with each other?</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9" y="3006769"/>
            <a:ext cx="5045529" cy="3561943"/>
          </a:xfrm>
        </p:spPr>
        <p:txBody>
          <a:bodyPr/>
          <a:lstStyle/>
          <a:p>
            <a:pPr algn="just"/>
            <a:r>
              <a:rPr lang="en-US" sz="1600" dirty="0"/>
              <a:t>In general, the classification of various fish species manually could be a tedious task and it is important for the consumer to buy the right species. </a:t>
            </a:r>
          </a:p>
          <a:p>
            <a:pPr algn="just"/>
            <a:r>
              <a:rPr lang="en-US" sz="1600" dirty="0"/>
              <a:t>So, building an Artificial Intelligence model which could classify the fish type manually, would be the best possible solution literally. A CNN(Convolution Neural Network) model is being used through deep learning concepts, which can detect the fish and predict the type of fish in a diverse number of scenarios with ease. An input image is sent to the CNN model, which will classify the fish species. </a:t>
            </a:r>
          </a:p>
        </p:txBody>
      </p:sp>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5</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B8115BB0-124E-4680-8383-182AF35E3721}"/>
              </a:ext>
            </a:extLst>
          </p:cNvPr>
          <p:cNvPicPr>
            <a:picLocks noChangeAspect="1"/>
          </p:cNvPicPr>
          <p:nvPr/>
        </p:nvPicPr>
        <p:blipFill>
          <a:blip r:embed="rId3"/>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3727818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3" y="338531"/>
            <a:ext cx="5170715" cy="2086725"/>
          </a:xfrm>
        </p:spPr>
        <p:txBody>
          <a:bodyPr/>
          <a:lstStyle/>
          <a:p>
            <a:r>
              <a:rPr lang="en-US" dirty="0">
                <a:solidFill>
                  <a:schemeClr val="accent1"/>
                </a:solidFill>
              </a:rPr>
              <a:t>2.</a:t>
            </a:r>
            <a:r>
              <a:rPr lang="en-US" dirty="0"/>
              <a:t> Automated Packaging and Unitization</a:t>
            </a:r>
            <a:br>
              <a:rPr lang="en-US" dirty="0"/>
            </a:br>
            <a:r>
              <a:rPr lang="en-US" dirty="0"/>
              <a:t> </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9" y="2061165"/>
            <a:ext cx="5321302" cy="334508"/>
          </a:xfrm>
        </p:spPr>
        <p:txBody>
          <a:bodyPr/>
          <a:lstStyle/>
          <a:p>
            <a:r>
              <a:rPr lang="en-US" dirty="0"/>
              <a:t>How automated packing can improve the  productivity in the IOT processing plants?</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9" y="3172232"/>
            <a:ext cx="5045529" cy="3561943"/>
          </a:xfrm>
        </p:spPr>
        <p:txBody>
          <a:bodyPr/>
          <a:lstStyle/>
          <a:p>
            <a:pPr algn="just"/>
            <a:r>
              <a:rPr lang="en-US" sz="1600" dirty="0"/>
              <a:t>Automated packaging equipment allows retailers and manufacturers to streamline the packing process, increase productivity and make the most of available labor Something as simple as putting products in mailers, sealing those mailers and printing shipping labels over and over can quickly add up to a lot of wasted time</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299200" y="0"/>
            <a:ext cx="5892800" cy="6858000"/>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6</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5DAFA092-12B1-40E3-AA21-8124FCDF45F1}"/>
              </a:ext>
            </a:extLst>
          </p:cNvPr>
          <p:cNvPicPr>
            <a:picLocks noChangeAspect="1"/>
          </p:cNvPicPr>
          <p:nvPr/>
        </p:nvPicPr>
        <p:blipFill>
          <a:blip r:embed="rId3"/>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3752375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3" y="587830"/>
            <a:ext cx="5170715" cy="1588127"/>
          </a:xfrm>
        </p:spPr>
        <p:txBody>
          <a:bodyPr/>
          <a:lstStyle/>
          <a:p>
            <a:r>
              <a:rPr lang="en-US" dirty="0">
                <a:solidFill>
                  <a:schemeClr val="accent1"/>
                </a:solidFill>
              </a:rPr>
              <a:t>3.</a:t>
            </a:r>
            <a:r>
              <a:rPr lang="en-US" dirty="0"/>
              <a:t> Fish Demand Forecasting</a:t>
            </a:r>
            <a:br>
              <a:rPr lang="en-US" dirty="0"/>
            </a:br>
            <a:r>
              <a:rPr lang="en-US" dirty="0"/>
              <a:t> </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p:txBody>
          <a:bodyPr/>
          <a:lstStyle/>
          <a:p>
            <a:r>
              <a:rPr lang="en-US" dirty="0"/>
              <a:t>Why is it necessary to know which fish has more demand in the market?</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9" y="3172232"/>
            <a:ext cx="5045529" cy="3561943"/>
          </a:xfrm>
        </p:spPr>
        <p:txBody>
          <a:bodyPr/>
          <a:lstStyle/>
          <a:p>
            <a:pPr algn="just"/>
            <a:r>
              <a:rPr lang="en-US" sz="1600" dirty="0"/>
              <a:t>Forecasting helps to inform how many units need to be ordered, preventing companies from spending money on inventory that won't sell. It is a powerful tool for businesses that are expanding into new territories with fluctuating demand.</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299200" y="0"/>
            <a:ext cx="5892800" cy="6858000"/>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7</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79790B3B-38DD-4016-8881-55AE33D6E167}"/>
              </a:ext>
            </a:extLst>
          </p:cNvPr>
          <p:cNvPicPr>
            <a:picLocks noChangeAspect="1"/>
          </p:cNvPicPr>
          <p:nvPr/>
        </p:nvPicPr>
        <p:blipFill>
          <a:blip r:embed="rId3"/>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383223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2" y="779210"/>
            <a:ext cx="5170715" cy="2086725"/>
          </a:xfrm>
        </p:spPr>
        <p:txBody>
          <a:bodyPr/>
          <a:lstStyle/>
          <a:p>
            <a:r>
              <a:rPr lang="en-US" dirty="0">
                <a:solidFill>
                  <a:schemeClr val="accent1"/>
                </a:solidFill>
              </a:rPr>
              <a:t>4.</a:t>
            </a:r>
            <a:r>
              <a:rPr lang="en-US" dirty="0"/>
              <a:t> Monitoring the import export demand of all types of fish.</a:t>
            </a:r>
            <a:br>
              <a:rPr lang="en-US" dirty="0"/>
            </a:br>
            <a:r>
              <a:rPr lang="en-US" dirty="0"/>
              <a:t> </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8" y="2865935"/>
            <a:ext cx="5045529" cy="334508"/>
          </a:xfrm>
        </p:spPr>
        <p:txBody>
          <a:bodyPr/>
          <a:lstStyle/>
          <a:p>
            <a:r>
              <a:rPr lang="en-US" dirty="0"/>
              <a:t>The problem is to analyze the fish species being traded to different locations making location as the focal point.</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9" y="3992065"/>
            <a:ext cx="5045529" cy="2742110"/>
          </a:xfrm>
        </p:spPr>
        <p:txBody>
          <a:bodyPr/>
          <a:lstStyle/>
          <a:p>
            <a:pPr algn="just"/>
            <a:r>
              <a:rPr lang="en-US" sz="1600" dirty="0"/>
              <a:t>The objective of the project is visualizing the data using </a:t>
            </a:r>
            <a:r>
              <a:rPr lang="en-US" sz="1600" b="1" dirty="0">
                <a:solidFill>
                  <a:schemeClr val="accent1"/>
                </a:solidFill>
              </a:rPr>
              <a:t>Data Science</a:t>
            </a:r>
            <a:r>
              <a:rPr lang="en-US" sz="1600" dirty="0"/>
              <a:t> and display the demand of various fishes being imported and exported using a timeline of various geographical locations across the globe, to understand and predict the economic impact on the Fishing Industry in Visakhapatnam</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299200" y="0"/>
            <a:ext cx="5892800" cy="6858000"/>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8</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4917E68F-FFB2-4DA7-A3EC-CED1CC56B1CF}"/>
              </a:ext>
            </a:extLst>
          </p:cNvPr>
          <p:cNvPicPr>
            <a:picLocks noChangeAspect="1"/>
          </p:cNvPicPr>
          <p:nvPr/>
        </p:nvPicPr>
        <p:blipFill>
          <a:blip r:embed="rId3"/>
          <a:stretch>
            <a:fillRect/>
          </a:stretch>
        </p:blipFill>
        <p:spPr>
          <a:xfrm>
            <a:off x="10311311" y="5815149"/>
            <a:ext cx="1042851" cy="1042851"/>
          </a:xfrm>
          <a:prstGeom prst="rect">
            <a:avLst/>
          </a:prstGeom>
        </p:spPr>
      </p:pic>
    </p:spTree>
    <p:extLst>
      <p:ext uri="{BB962C8B-B14F-4D97-AF65-F5344CB8AC3E}">
        <p14:creationId xmlns:p14="http://schemas.microsoft.com/office/powerpoint/2010/main" val="1772157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2" y="779210"/>
            <a:ext cx="5170715" cy="2086725"/>
          </a:xfrm>
        </p:spPr>
        <p:txBody>
          <a:bodyPr/>
          <a:lstStyle/>
          <a:p>
            <a:r>
              <a:rPr lang="en-US" dirty="0">
                <a:solidFill>
                  <a:schemeClr val="accent1"/>
                </a:solidFill>
              </a:rPr>
              <a:t>5.</a:t>
            </a:r>
            <a:r>
              <a:rPr lang="en-US" dirty="0"/>
              <a:t> Detecting the fish quality in processing plant.</a:t>
            </a:r>
            <a:br>
              <a:rPr lang="en-US" dirty="0"/>
            </a:br>
            <a:r>
              <a:rPr lang="en-US" dirty="0"/>
              <a:t> </a:t>
            </a:r>
          </a:p>
        </p:txBody>
      </p:sp>
      <p:sp>
        <p:nvSpPr>
          <p:cNvPr id="21" name="Text Placeholder 20">
            <a:extLst>
              <a:ext uri="{FF2B5EF4-FFF2-40B4-BE49-F238E27FC236}">
                <a16:creationId xmlns:a16="http://schemas.microsoft.com/office/drawing/2014/main" id="{67FDC6DC-D5D3-413E-A73C-6CC86E9646BC}"/>
              </a:ext>
            </a:extLst>
          </p:cNvPr>
          <p:cNvSpPr>
            <a:spLocks noGrp="1"/>
          </p:cNvSpPr>
          <p:nvPr>
            <p:ph type="body" sz="quarter" idx="14"/>
          </p:nvPr>
        </p:nvSpPr>
        <p:spPr>
          <a:xfrm>
            <a:off x="571499" y="2927238"/>
            <a:ext cx="5045529" cy="786346"/>
          </a:xfrm>
        </p:spPr>
        <p:txBody>
          <a:bodyPr/>
          <a:lstStyle/>
          <a:p>
            <a:r>
              <a:rPr lang="en-US" dirty="0"/>
              <a:t>The problem is to analyze the fish quality, to check whether the fish brought to the processing plant are rotten.</a:t>
            </a:r>
          </a:p>
        </p:txBody>
      </p:sp>
      <p:sp>
        <p:nvSpPr>
          <p:cNvPr id="17" name="Text Placeholder 16">
            <a:extLst>
              <a:ext uri="{FF2B5EF4-FFF2-40B4-BE49-F238E27FC236}">
                <a16:creationId xmlns:a16="http://schemas.microsoft.com/office/drawing/2014/main" id="{BB40F080-6054-425B-9E1C-1DDC9260832D}"/>
              </a:ext>
            </a:extLst>
          </p:cNvPr>
          <p:cNvSpPr>
            <a:spLocks noGrp="1"/>
          </p:cNvSpPr>
          <p:nvPr>
            <p:ph type="body" sz="quarter" idx="17"/>
          </p:nvPr>
        </p:nvSpPr>
        <p:spPr>
          <a:xfrm>
            <a:off x="571499" y="3992065"/>
            <a:ext cx="5045529" cy="1476918"/>
          </a:xfrm>
        </p:spPr>
        <p:txBody>
          <a:bodyPr/>
          <a:lstStyle/>
          <a:p>
            <a:pPr algn="just"/>
            <a:r>
              <a:rPr lang="en-US" sz="1600" dirty="0"/>
              <a:t>The aim of this work is to ascertain with what accuracy can the prediction of Fish quality be detected using different Deep Learning algorithms, and Supervised Learning with the usage of RPA sensors.</a:t>
            </a:r>
          </a:p>
        </p:txBody>
      </p:sp>
      <p:pic>
        <p:nvPicPr>
          <p:cNvPr id="23" name="Picture Placeholder 22">
            <a:extLst>
              <a:ext uri="{FF2B5EF4-FFF2-40B4-BE49-F238E27FC236}">
                <a16:creationId xmlns:a16="http://schemas.microsoft.com/office/drawing/2014/main" id="{DC389449-072E-4155-BA3B-C45AA950BF24}"/>
              </a:ext>
            </a:extLst>
          </p:cNvPr>
          <p:cNvPicPr>
            <a:picLocks noGrp="1" noChangeAspect="1"/>
          </p:cNvPicPr>
          <p:nvPr>
            <p:ph type="pic" sz="quarter" idx="13"/>
          </p:nvPr>
        </p:nvPicPr>
        <p:blipFill>
          <a:blip r:embed="rId2"/>
          <a:srcRect/>
          <a:stretch/>
        </p:blipFill>
        <p:spPr>
          <a:xfrm>
            <a:off x="6299200" y="0"/>
            <a:ext cx="5892800" cy="6858000"/>
          </a:xfrm>
        </p:spPr>
      </p:pic>
      <p:sp>
        <p:nvSpPr>
          <p:cNvPr id="7" name="Rectangle 6">
            <a:extLst>
              <a:ext uri="{FF2B5EF4-FFF2-40B4-BE49-F238E27FC236}">
                <a16:creationId xmlns:a16="http://schemas.microsoft.com/office/drawing/2014/main" id="{61E397FF-5106-4C31-8E91-796AEA20258E}"/>
              </a:ext>
              <a:ext uri="{C183D7F6-B498-43B3-948B-1728B52AA6E4}">
                <adec:decorative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9</a:t>
            </a:fld>
            <a:endParaRPr lang="en-US" b="1" dirty="0">
              <a:solidFill>
                <a:schemeClr val="bg1"/>
              </a:solidFill>
            </a:endParaRPr>
          </a:p>
        </p:txBody>
      </p:sp>
      <p:pic>
        <p:nvPicPr>
          <p:cNvPr id="9" name="Picture 8" descr="Company name&#10;&#10;Description automatically generated with low confidence">
            <a:extLst>
              <a:ext uri="{FF2B5EF4-FFF2-40B4-BE49-F238E27FC236}">
                <a16:creationId xmlns:a16="http://schemas.microsoft.com/office/drawing/2014/main" id="{09A38D52-F9F2-4D33-AB02-F8B9FAF936A5}"/>
              </a:ext>
            </a:extLst>
          </p:cNvPr>
          <p:cNvPicPr>
            <a:picLocks noChangeAspect="1"/>
          </p:cNvPicPr>
          <p:nvPr/>
        </p:nvPicPr>
        <p:blipFill>
          <a:blip r:embed="rId3"/>
          <a:stretch>
            <a:fillRect/>
          </a:stretch>
        </p:blipFill>
        <p:spPr>
          <a:xfrm>
            <a:off x="10317165" y="5815149"/>
            <a:ext cx="1042851" cy="1042851"/>
          </a:xfrm>
          <a:prstGeom prst="rect">
            <a:avLst/>
          </a:prstGeom>
        </p:spPr>
      </p:pic>
    </p:spTree>
    <p:extLst>
      <p:ext uri="{BB962C8B-B14F-4D97-AF65-F5344CB8AC3E}">
        <p14:creationId xmlns:p14="http://schemas.microsoft.com/office/powerpoint/2010/main" val="1913605334"/>
      </p:ext>
    </p:extLst>
  </p:cSld>
  <p:clrMapOvr>
    <a:masterClrMapping/>
  </p:clrMapOvr>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3D7A05-DE9A-4773-A113-AAE964924F7A}">
  <ds:schemaRefs>
    <ds:schemaRef ds:uri="http://schemas.microsoft.com/sharepoint/v3/contenttype/forms"/>
  </ds:schemaRefs>
</ds:datastoreItem>
</file>

<file path=customXml/itemProps2.xml><?xml version="1.0" encoding="utf-8"?>
<ds:datastoreItem xmlns:ds="http://schemas.openxmlformats.org/officeDocument/2006/customXml" ds:itemID="{599B7651-08C1-49A1-AFE9-4E4CD342176D}">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B8E2C315-492F-482C-BE04-955377E16A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Ocean presentation</Template>
  <TotalTime>3829</TotalTime>
  <Words>1748</Words>
  <Application>Microsoft Office PowerPoint</Application>
  <PresentationFormat>Widescreen</PresentationFormat>
  <Paragraphs>122</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Century Gothic</vt:lpstr>
      <vt:lpstr>inherit</vt:lpstr>
      <vt:lpstr>Open Sans</vt:lpstr>
      <vt:lpstr>Roboto</vt:lpstr>
      <vt:lpstr>Office Theme</vt:lpstr>
      <vt:lpstr>MatsyAI - Fisheries Information Systems </vt:lpstr>
      <vt:lpstr>Artificial Intelligence Singularity</vt:lpstr>
      <vt:lpstr>Singularity or Transcendence</vt:lpstr>
      <vt:lpstr>Brief about Each Application</vt:lpstr>
      <vt:lpstr>1. Classification of fish species  </vt:lpstr>
      <vt:lpstr>2. Automated Packaging and Unitization  </vt:lpstr>
      <vt:lpstr>3. Fish Demand Forecasting  </vt:lpstr>
      <vt:lpstr>4. Monitoring the import export demand of all types of fish.  </vt:lpstr>
      <vt:lpstr>5. Detecting the fish quality in processing plant.  </vt:lpstr>
      <vt:lpstr>6. Fish Disease Detection  </vt:lpstr>
      <vt:lpstr>7. Order Tracking Chatbot</vt:lpstr>
      <vt:lpstr>8. Marine Life - Food Habitat Recognition System</vt:lpstr>
      <vt:lpstr>9. Border Detection System For Fisherman Using GPS and Arduino</vt:lpstr>
      <vt:lpstr>10. Data Analytics and Supply Chain Management in Fisheries </vt:lpstr>
      <vt:lpstr>11. Tracking The Reasons For Extinction Of Fish Taking Preventive Measures using Fish Robot</vt:lpstr>
      <vt:lpstr>12. Fish Weight Prediction</vt:lpstr>
      <vt:lpstr>13. Sensors in IOT Processing Plant</vt:lpstr>
      <vt:lpstr>14. Security for MatsyAI</vt:lpstr>
      <vt:lpstr>15. Fisheries Information System- Frontend</vt:lpstr>
      <vt:lpstr>16. Back-end integration for fisheries information system</vt:lpstr>
      <vt:lpstr>Why 16 Applications?</vt:lpstr>
      <vt:lpstr>Improving Safety Protocols</vt:lpstr>
      <vt:lpstr>Improving Economy Standards</vt:lpstr>
      <vt:lpstr>PowerPoint Presentation</vt:lpstr>
      <vt:lpstr>Vizag Government Fisheries Department Insights</vt:lpstr>
      <vt:lpstr>PowerPoint Presentation</vt:lpstr>
      <vt:lpstr>THANK YOU. Contact Kadiri Praveen Kumar praveen.founder@baim.store 9052276938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Fisheries Information Systems</dc:title>
  <dc:creator>Praveen Raelian</dc:creator>
  <cp:lastModifiedBy>Praveen Raelian</cp:lastModifiedBy>
  <cp:revision>39</cp:revision>
  <dcterms:created xsi:type="dcterms:W3CDTF">2021-02-23T15:11:10Z</dcterms:created>
  <dcterms:modified xsi:type="dcterms:W3CDTF">2021-06-23T06:58:52Z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